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4" r:id="rId2"/>
    <p:sldId id="275" r:id="rId3"/>
    <p:sldId id="300" r:id="rId4"/>
    <p:sldId id="276" r:id="rId5"/>
    <p:sldId id="296" r:id="rId6"/>
    <p:sldId id="283" r:id="rId7"/>
    <p:sldId id="299" r:id="rId8"/>
    <p:sldId id="277" r:id="rId9"/>
    <p:sldId id="281" r:id="rId10"/>
    <p:sldId id="278" r:id="rId11"/>
    <p:sldId id="293" r:id="rId12"/>
    <p:sldId id="301" r:id="rId13"/>
    <p:sldId id="279" r:id="rId14"/>
    <p:sldId id="302" r:id="rId15"/>
    <p:sldId id="288" r:id="rId16"/>
    <p:sldId id="295" r:id="rId17"/>
    <p:sldId id="303" r:id="rId18"/>
    <p:sldId id="304" r:id="rId19"/>
    <p:sldId id="282" r:id="rId20"/>
    <p:sldId id="280" r:id="rId21"/>
    <p:sldId id="298" r:id="rId2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8F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647" autoAdjust="0"/>
  </p:normalViewPr>
  <p:slideViewPr>
    <p:cSldViewPr snapToObjects="1">
      <p:cViewPr varScale="1">
        <p:scale>
          <a:sx n="83" d="100"/>
          <a:sy n="83" d="100"/>
        </p:scale>
        <p:origin x="-125" y="-67"/>
      </p:cViewPr>
      <p:guideLst>
        <p:guide orient="horz" pos="2160"/>
        <p:guide pos="2880"/>
      </p:guideLst>
    </p:cSldViewPr>
  </p:slideViewPr>
  <p:outlineViewPr>
    <p:cViewPr>
      <p:scale>
        <a:sx n="33" d="100"/>
        <a:sy n="33" d="100"/>
      </p:scale>
      <p:origin x="0" y="1459"/>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FF01519-0233-4750-BBC5-855D592E4B1D}" type="datetime1">
              <a:rPr lang="en-US" altLang="en-US"/>
              <a:pPr/>
              <a:t>2/5/2014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ADD5B6A-3CB3-4621-BE8F-0D04653D135D}" type="slidenum">
              <a:rPr lang="en-US" altLang="en-US"/>
              <a:pPr/>
              <a:t>‹#›</a:t>
            </a:fld>
            <a:endParaRPr lang="en-US" altLang="en-US"/>
          </a:p>
        </p:txBody>
      </p:sp>
    </p:spTree>
    <p:extLst>
      <p:ext uri="{BB962C8B-B14F-4D97-AF65-F5344CB8AC3E}">
        <p14:creationId xmlns:p14="http://schemas.microsoft.com/office/powerpoint/2010/main" val="1455566813"/>
      </p:ext>
    </p:extLst>
  </p:cSld>
  <p:clrMapOvr>
    <a:masterClrMapping/>
  </p:clrMapOvr>
  <p:transition spd="slow" advClick="0" advTm="10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E4CB959-2F29-4D3B-BE90-D5C299853ABB}" type="datetime1">
              <a:rPr lang="en-US" altLang="en-US"/>
              <a:pPr/>
              <a:t>2/5/2014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DBC85D5-C663-4E76-90DC-B4BC040E9DCF}" type="slidenum">
              <a:rPr lang="en-US" altLang="en-US"/>
              <a:pPr/>
              <a:t>‹#›</a:t>
            </a:fld>
            <a:endParaRPr lang="en-US" altLang="en-US"/>
          </a:p>
        </p:txBody>
      </p:sp>
    </p:spTree>
    <p:extLst>
      <p:ext uri="{BB962C8B-B14F-4D97-AF65-F5344CB8AC3E}">
        <p14:creationId xmlns:p14="http://schemas.microsoft.com/office/powerpoint/2010/main" val="1950937314"/>
      </p:ext>
    </p:extLst>
  </p:cSld>
  <p:clrMapOvr>
    <a:masterClrMapping/>
  </p:clrMapOvr>
  <p:transition spd="slow" advClick="0" advTm="10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DAE466B-9FD5-44CF-A88E-C57835F8C01B}" type="datetime1">
              <a:rPr lang="en-US" altLang="en-US"/>
              <a:pPr/>
              <a:t>2/5/2014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D926624-31AE-4903-9553-C07C7EEAA710}" type="slidenum">
              <a:rPr lang="en-US" altLang="en-US"/>
              <a:pPr/>
              <a:t>‹#›</a:t>
            </a:fld>
            <a:endParaRPr lang="en-US" altLang="en-US"/>
          </a:p>
        </p:txBody>
      </p:sp>
    </p:spTree>
    <p:extLst>
      <p:ext uri="{BB962C8B-B14F-4D97-AF65-F5344CB8AC3E}">
        <p14:creationId xmlns:p14="http://schemas.microsoft.com/office/powerpoint/2010/main" val="713264978"/>
      </p:ext>
    </p:extLst>
  </p:cSld>
  <p:clrMapOvr>
    <a:masterClrMapping/>
  </p:clrMapOvr>
  <p:transition spd="slow" advClick="0" advTm="10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6731CD6-A3C5-4410-8C21-7FECD0C16A14}" type="datetime1">
              <a:rPr lang="en-US" altLang="en-US"/>
              <a:pPr/>
              <a:t>2/5/2014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B2DB93D-5B42-4A6C-9C62-434FB0702068}" type="slidenum">
              <a:rPr lang="en-US" altLang="en-US"/>
              <a:pPr/>
              <a:t>‹#›</a:t>
            </a:fld>
            <a:endParaRPr lang="en-US" altLang="en-US"/>
          </a:p>
        </p:txBody>
      </p:sp>
    </p:spTree>
    <p:extLst>
      <p:ext uri="{BB962C8B-B14F-4D97-AF65-F5344CB8AC3E}">
        <p14:creationId xmlns:p14="http://schemas.microsoft.com/office/powerpoint/2010/main" val="846202181"/>
      </p:ext>
    </p:extLst>
  </p:cSld>
  <p:clrMapOvr>
    <a:masterClrMapping/>
  </p:clrMapOvr>
  <p:transition spd="slow" advClick="0" advTm="10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D62643E-38C4-4FE9-80C6-4F000C4C0F06}" type="datetime1">
              <a:rPr lang="en-US" altLang="en-US"/>
              <a:pPr/>
              <a:t>2/5/2014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1C0B0AD-9A67-4AD0-8283-57C318DAD006}" type="slidenum">
              <a:rPr lang="en-US" altLang="en-US"/>
              <a:pPr/>
              <a:t>‹#›</a:t>
            </a:fld>
            <a:endParaRPr lang="en-US" altLang="en-US"/>
          </a:p>
        </p:txBody>
      </p:sp>
    </p:spTree>
    <p:extLst>
      <p:ext uri="{BB962C8B-B14F-4D97-AF65-F5344CB8AC3E}">
        <p14:creationId xmlns:p14="http://schemas.microsoft.com/office/powerpoint/2010/main" val="2394084419"/>
      </p:ext>
    </p:extLst>
  </p:cSld>
  <p:clrMapOvr>
    <a:masterClrMapping/>
  </p:clrMapOvr>
  <p:transition spd="slow" advClick="0" advTm="10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35CDCA7-BA3B-4F42-A644-6ED73327CE55}" type="datetime1">
              <a:rPr lang="en-US" altLang="en-US"/>
              <a:pPr/>
              <a:t>2/5/2014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B3BDB52-B91E-4DC1-A65A-DC286EF45272}" type="slidenum">
              <a:rPr lang="en-US" altLang="en-US"/>
              <a:pPr/>
              <a:t>‹#›</a:t>
            </a:fld>
            <a:endParaRPr lang="en-US" altLang="en-US"/>
          </a:p>
        </p:txBody>
      </p:sp>
    </p:spTree>
    <p:extLst>
      <p:ext uri="{BB962C8B-B14F-4D97-AF65-F5344CB8AC3E}">
        <p14:creationId xmlns:p14="http://schemas.microsoft.com/office/powerpoint/2010/main" val="2792847552"/>
      </p:ext>
    </p:extLst>
  </p:cSld>
  <p:clrMapOvr>
    <a:masterClrMapping/>
  </p:clrMapOvr>
  <p:transition spd="slow" advClick="0" advTm="10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60AAEFF-3E2C-4BA6-BC08-B2EEA8203EA3}" type="datetime1">
              <a:rPr lang="en-US" altLang="en-US"/>
              <a:pPr/>
              <a:t>2/5/2014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F68D90C-A1CB-4DBD-998C-F629E933FF96}" type="slidenum">
              <a:rPr lang="en-US" altLang="en-US"/>
              <a:pPr/>
              <a:t>‹#›</a:t>
            </a:fld>
            <a:endParaRPr lang="en-US" altLang="en-US"/>
          </a:p>
        </p:txBody>
      </p:sp>
    </p:spTree>
    <p:extLst>
      <p:ext uri="{BB962C8B-B14F-4D97-AF65-F5344CB8AC3E}">
        <p14:creationId xmlns:p14="http://schemas.microsoft.com/office/powerpoint/2010/main" val="2922597041"/>
      </p:ext>
    </p:extLst>
  </p:cSld>
  <p:clrMapOvr>
    <a:masterClrMapping/>
  </p:clrMapOvr>
  <p:transition spd="slow" advClick="0" advTm="10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54FE73D-A268-4C3B-91E1-15A821603BD4}" type="datetime1">
              <a:rPr lang="en-US" altLang="en-US"/>
              <a:pPr/>
              <a:t>2/5/2014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F9CB631-AF3A-4DBF-AD34-CE1166F0FB20}" type="slidenum">
              <a:rPr lang="en-US" altLang="en-US"/>
              <a:pPr/>
              <a:t>‹#›</a:t>
            </a:fld>
            <a:endParaRPr lang="en-US" altLang="en-US"/>
          </a:p>
        </p:txBody>
      </p:sp>
    </p:spTree>
    <p:extLst>
      <p:ext uri="{BB962C8B-B14F-4D97-AF65-F5344CB8AC3E}">
        <p14:creationId xmlns:p14="http://schemas.microsoft.com/office/powerpoint/2010/main" val="294546035"/>
      </p:ext>
    </p:extLst>
  </p:cSld>
  <p:clrMapOvr>
    <a:masterClrMapping/>
  </p:clrMapOvr>
  <p:transition spd="slow" advClick="0" advTm="10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62A01D4-4022-4100-8C2E-DFBE582A4571}" type="datetime1">
              <a:rPr lang="en-US" altLang="en-US"/>
              <a:pPr/>
              <a:t>2/5/2014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8E555EE-5279-47FB-AD55-FBAEAEEA816D}" type="slidenum">
              <a:rPr lang="en-US" altLang="en-US"/>
              <a:pPr/>
              <a:t>‹#›</a:t>
            </a:fld>
            <a:endParaRPr lang="en-US" altLang="en-US"/>
          </a:p>
        </p:txBody>
      </p:sp>
    </p:spTree>
    <p:extLst>
      <p:ext uri="{BB962C8B-B14F-4D97-AF65-F5344CB8AC3E}">
        <p14:creationId xmlns:p14="http://schemas.microsoft.com/office/powerpoint/2010/main" val="150471829"/>
      </p:ext>
    </p:extLst>
  </p:cSld>
  <p:clrMapOvr>
    <a:masterClrMapping/>
  </p:clrMapOvr>
  <p:transition spd="slow" advClick="0" advTm="10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717B183-554F-4307-8615-0C922939E222}" type="datetime1">
              <a:rPr lang="en-US" altLang="en-US"/>
              <a:pPr/>
              <a:t>2/5/2014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8D6F899-EA8E-4486-89A1-5FA73361F041}" type="slidenum">
              <a:rPr lang="en-US" altLang="en-US"/>
              <a:pPr/>
              <a:t>‹#›</a:t>
            </a:fld>
            <a:endParaRPr lang="en-US" altLang="en-US"/>
          </a:p>
        </p:txBody>
      </p:sp>
    </p:spTree>
    <p:extLst>
      <p:ext uri="{BB962C8B-B14F-4D97-AF65-F5344CB8AC3E}">
        <p14:creationId xmlns:p14="http://schemas.microsoft.com/office/powerpoint/2010/main" val="3425953154"/>
      </p:ext>
    </p:extLst>
  </p:cSld>
  <p:clrMapOvr>
    <a:masterClrMapping/>
  </p:clrMapOvr>
  <p:transition spd="slow" advClick="0" advTm="10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8C96294-5A91-4FD1-BA4C-CB5E17B15B1B}" type="datetime1">
              <a:rPr lang="en-US" altLang="en-US"/>
              <a:pPr/>
              <a:t>2/5/2014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182DFAD-5CB5-46AD-AB96-47966A5D3E67}" type="slidenum">
              <a:rPr lang="en-US" altLang="en-US"/>
              <a:pPr/>
              <a:t>‹#›</a:t>
            </a:fld>
            <a:endParaRPr lang="en-US" altLang="en-US"/>
          </a:p>
        </p:txBody>
      </p:sp>
    </p:spTree>
    <p:extLst>
      <p:ext uri="{BB962C8B-B14F-4D97-AF65-F5344CB8AC3E}">
        <p14:creationId xmlns:p14="http://schemas.microsoft.com/office/powerpoint/2010/main" val="1222433554"/>
      </p:ext>
    </p:extLst>
  </p:cSld>
  <p:clrMapOvr>
    <a:masterClrMapping/>
  </p:clrMapOvr>
  <p:transition spd="slow" advClick="0" advTm="10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chemeClr val="bg1"/>
            </a:gs>
            <a:gs pos="100000">
              <a:srgbClr val="FF66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0C409A6-2362-4E57-8BE8-FF321BD85DAE}" type="datetime1">
              <a:rPr lang="en-US" altLang="en-US"/>
              <a:pPr/>
              <a:t>2/5/2014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6B7D47AC-CD3D-46EA-935B-0A58BAA6D3E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0">
    <p:pull/>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8" charset="-128"/>
          <a:cs typeface="ＭＳ Ｐゴシック"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5pPr>
      <a:lvl6pPr marL="4572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6pPr>
      <a:lvl7pPr marL="9144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7pPr>
      <a:lvl8pPr marL="13716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8pPr>
      <a:lvl9pPr marL="18288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a:spLocks noGrp="1"/>
          </p:cNvSpPr>
          <p:nvPr>
            <p:ph type="ctrTitle"/>
          </p:nvPr>
        </p:nvSpPr>
        <p:spPr>
          <a:xfrm>
            <a:off x="0" y="76200"/>
            <a:ext cx="9144000" cy="1600200"/>
          </a:xfrm>
          <a:extLst>
            <a:ext uri="{FAA26D3D-D897-4be2-8F04-BA451C77F1D7}">
              <ma14:placeholderFlag xmlns:ma14="http://schemas.microsoft.com/office/mac/drawingml/2011/main" xmlns="" val="1"/>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Welcome </a:t>
            </a:r>
            <a:r>
              <a:rPr lang="en-US"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to</a:t>
            </a:r>
            <a:br>
              <a:rPr lang="en-US"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a:t>
            </a: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Wonders of </a:t>
            </a:r>
            <a:r>
              <a:rPr lang="en-US"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Physics 2014!</a:t>
            </a:r>
            <a:endParaRPr lang="en-US" b="1"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pic>
        <p:nvPicPr>
          <p:cNvPr id="13315" name="Picture 1" descr="The Physics of Dimension.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73152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extLst>
            <a:ext uri="{FAA26D3D-D897-4be2-8F04-BA451C77F1D7}">
              <ma14:placeholderFlag xmlns:ma14="http://schemas.microsoft.com/office/mac/drawingml/2011/main" xmlns="" val="1"/>
            </a:ext>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Wonders </a:t>
            </a: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of Physics shows are available on DVD and online!</a:t>
            </a:r>
          </a:p>
        </p:txBody>
      </p:sp>
      <p:sp>
        <p:nvSpPr>
          <p:cNvPr id="24578" name="Content Placeholder 2"/>
          <p:cNvSpPr>
            <a:spLocks noGrp="1"/>
          </p:cNvSpPr>
          <p:nvPr>
            <p:ph sz="half" idx="1"/>
          </p:nvPr>
        </p:nvSpPr>
        <p:spPr>
          <a:xfrm>
            <a:off x="228600" y="1600200"/>
            <a:ext cx="4521200" cy="5029200"/>
          </a:xfrm>
        </p:spPr>
        <p:txBody>
          <a:bodyPr/>
          <a:lstStyle/>
          <a:p>
            <a:pPr eaLnBrk="1" hangingPunct="1"/>
            <a:r>
              <a:rPr lang="en-US" altLang="en-US" dirty="0" smtClean="0">
                <a:latin typeface="Arial" pitchFamily="34" charset="0"/>
                <a:ea typeface="ＭＳ Ｐゴシック" pitchFamily="34" charset="-128"/>
              </a:rPr>
              <a:t>Order any of the past </a:t>
            </a:r>
            <a:r>
              <a:rPr lang="en-US" altLang="en-US" dirty="0" smtClean="0">
                <a:latin typeface="Arial" pitchFamily="34" charset="0"/>
                <a:ea typeface="ＭＳ Ｐゴシック" pitchFamily="34" charset="-128"/>
              </a:rPr>
              <a:t>30 </a:t>
            </a:r>
            <a:r>
              <a:rPr lang="en-US" altLang="en-US" dirty="0" smtClean="0">
                <a:latin typeface="Arial" pitchFamily="34" charset="0"/>
                <a:ea typeface="ＭＳ Ｐゴシック" pitchFamily="34" charset="-128"/>
              </a:rPr>
              <a:t>years of shows on DVD, or order the whole set!</a:t>
            </a:r>
          </a:p>
          <a:p>
            <a:pPr eaLnBrk="1" hangingPunct="1"/>
            <a:r>
              <a:rPr lang="en-US" altLang="en-US" dirty="0" smtClean="0">
                <a:latin typeface="Arial" pitchFamily="34" charset="0"/>
                <a:ea typeface="ＭＳ Ｐゴシック" pitchFamily="34" charset="-128"/>
              </a:rPr>
              <a:t>Watch all of the past shows online.</a:t>
            </a:r>
          </a:p>
          <a:p>
            <a:pPr eaLnBrk="1" hangingPunct="1"/>
            <a:r>
              <a:rPr lang="en-US" altLang="en-US" dirty="0" smtClean="0">
                <a:latin typeface="Arial" pitchFamily="34" charset="0"/>
                <a:ea typeface="ＭＳ Ｐゴシック" pitchFamily="34" charset="-128"/>
              </a:rPr>
              <a:t>Google </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Wonders of Physics DVD</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 for more information.</a:t>
            </a:r>
          </a:p>
          <a:p>
            <a:pPr eaLnBrk="1" hangingPunct="1"/>
            <a:r>
              <a:rPr lang="en-US" altLang="en-US" dirty="0" smtClean="0">
                <a:latin typeface="Arial" pitchFamily="34" charset="0"/>
                <a:ea typeface="ＭＳ Ｐゴシック" pitchFamily="34" charset="-128"/>
              </a:rPr>
              <a:t>DVDs are available at </a:t>
            </a:r>
            <a:r>
              <a:rPr lang="en-US" altLang="en-US" dirty="0" smtClean="0">
                <a:latin typeface="Arial" pitchFamily="34" charset="0"/>
                <a:ea typeface="ＭＳ Ｐゴシック" pitchFamily="34" charset="-128"/>
              </a:rPr>
              <a:t>The </a:t>
            </a:r>
            <a:r>
              <a:rPr lang="en-US" altLang="en-US" dirty="0" smtClean="0">
                <a:latin typeface="Arial" pitchFamily="34" charset="0"/>
                <a:ea typeface="ＭＳ Ｐゴシック" pitchFamily="34" charset="-128"/>
              </a:rPr>
              <a:t>Wonders of Physics information table.</a:t>
            </a:r>
          </a:p>
        </p:txBody>
      </p:sp>
      <p:pic>
        <p:nvPicPr>
          <p:cNvPr id="2457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288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extLst>
              <a:ext uri="{28A0092B-C50C-407E-A947-70E740481C1C}">
                <a14:useLocalDpi xmlns:a14="http://schemas.microsoft.com/office/drawing/2010/main" val="0"/>
              </a:ext>
            </a:extLst>
          </a:blip>
          <a:srcRect l="14000" r="14000"/>
          <a:stretch>
            <a:fillRect/>
          </a:stretch>
        </p:blipFill>
        <p:spPr bwMode="auto">
          <a:xfrm>
            <a:off x="762000" y="2286000"/>
            <a:ext cx="2743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62400"/>
            <a:ext cx="3775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57200" y="274638"/>
            <a:ext cx="8229600" cy="1143000"/>
          </a:xfrm>
          <a:prstGeom prst="rect">
            <a:avLst/>
          </a:prstGeom>
          <a:noFill/>
          <a:ln w="9525">
            <a:noFill/>
            <a:miter lim="800000"/>
            <a:headEnd/>
            <a:tailEnd/>
          </a:ln>
        </p:spPr>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cs typeface="Impact"/>
              </a:rPr>
              <a:t>Images of a Complex World</a:t>
            </a:r>
          </a:p>
          <a:p>
            <a:pPr algn="ctr" eaLnBrk="1" hangingPunct="1">
              <a:lnSpc>
                <a:spcPct val="80000"/>
              </a:lnSpc>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cs typeface="Impact"/>
              </a:rPr>
              <a:t>By Robin Chapman and J.C. Sprott</a:t>
            </a:r>
          </a:p>
        </p:txBody>
      </p:sp>
      <p:sp>
        <p:nvSpPr>
          <p:cNvPr id="28676" name="Content Placeholder 2"/>
          <p:cNvSpPr txBox="1">
            <a:spLocks/>
          </p:cNvSpPr>
          <p:nvPr/>
        </p:nvSpPr>
        <p:spPr bwMode="auto">
          <a:xfrm>
            <a:off x="4165600" y="1636713"/>
            <a:ext cx="46736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Char char="•"/>
            </a:pPr>
            <a:r>
              <a:rPr lang="en-US" altLang="en-US" sz="2800" dirty="0" smtClean="0"/>
              <a:t>Contains </a:t>
            </a:r>
            <a:r>
              <a:rPr lang="en-US" altLang="en-US" sz="2800" dirty="0"/>
              <a:t>fractal </a:t>
            </a:r>
            <a:r>
              <a:rPr lang="en-US" altLang="en-US" sz="2800" dirty="0" smtClean="0"/>
              <a:t>art, poetry, and scientific explanations </a:t>
            </a:r>
          </a:p>
          <a:p>
            <a:pPr eaLnBrk="1" hangingPunct="1">
              <a:spcBef>
                <a:spcPct val="20000"/>
              </a:spcBef>
              <a:buFont typeface="Arial" pitchFamily="34" charset="0"/>
              <a:buChar char="•"/>
            </a:pPr>
            <a:r>
              <a:rPr lang="en-US" altLang="en-US" sz="2800" dirty="0" smtClean="0"/>
              <a:t>Available on Amazon.com</a:t>
            </a:r>
            <a:endParaRPr lang="en-US" altLang="en-US" sz="2800" dirty="0"/>
          </a:p>
        </p:txBody>
      </p:sp>
    </p:spTree>
  </p:cSld>
  <p:clrMapOvr>
    <a:masterClrMapping/>
  </p:clrMapOvr>
  <p:transition spd="slow" advClick="0" advTm="10000">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617562"/>
      </p:ext>
    </p:extLst>
  </p:cSld>
  <p:clrMapOvr>
    <a:masterClrMapping/>
  </p:clrMapOvr>
  <p:transition spd="slow" advClick="0" advTm="10000">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a:ext uri="{FAA26D3D-D897-4be2-8F04-BA451C77F1D7}">
              <ma14:placeholderFlag xmlns:ma14="http://schemas.microsoft.com/office/mac/drawingml/2011/main" xmlns="" val="1"/>
            </a:ext>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Don’t </a:t>
            </a: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miss </a:t>
            </a:r>
            <a:b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Science Expeditions </a:t>
            </a: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2014!</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2770" name="Content Placeholder 2"/>
          <p:cNvSpPr>
            <a:spLocks noGrp="1"/>
          </p:cNvSpPr>
          <p:nvPr>
            <p:ph sz="half" idx="1"/>
          </p:nvPr>
        </p:nvSpPr>
        <p:spPr>
          <a:xfrm>
            <a:off x="641350" y="1600200"/>
            <a:ext cx="3749675" cy="4651375"/>
          </a:xfrm>
        </p:spPr>
        <p:txBody>
          <a:bodyPr/>
          <a:lstStyle/>
          <a:p>
            <a:pPr eaLnBrk="1" hangingPunct="1"/>
            <a:r>
              <a:rPr lang="en-US" altLang="en-US" sz="2400" dirty="0" smtClean="0">
                <a:latin typeface="Arial" pitchFamily="34" charset="0"/>
                <a:ea typeface="ＭＳ Ｐゴシック" pitchFamily="34" charset="-128"/>
              </a:rPr>
              <a:t>Saturday, April </a:t>
            </a:r>
            <a:r>
              <a:rPr lang="en-US" altLang="en-US" sz="2400" dirty="0" smtClean="0">
                <a:latin typeface="Arial" pitchFamily="34" charset="0"/>
                <a:ea typeface="ＭＳ Ｐゴシック" pitchFamily="34" charset="-128"/>
              </a:rPr>
              <a:t>5th</a:t>
            </a:r>
            <a:r>
              <a:rPr lang="en-US" altLang="en-US" sz="2400" dirty="0" smtClean="0">
                <a:latin typeface="Arial" pitchFamily="34" charset="0"/>
                <a:ea typeface="ＭＳ Ｐゴシック" pitchFamily="34" charset="-128"/>
              </a:rPr>
              <a:t>, </a:t>
            </a:r>
            <a:r>
              <a:rPr lang="en-US" altLang="en-US" sz="2400" dirty="0" smtClean="0">
                <a:latin typeface="Arial" pitchFamily="34" charset="0"/>
                <a:ea typeface="ＭＳ Ｐゴシック" pitchFamily="34" charset="-128"/>
              </a:rPr>
              <a:t>2014, </a:t>
            </a:r>
            <a:r>
              <a:rPr lang="en-US" altLang="en-US" sz="2400" dirty="0" smtClean="0">
                <a:latin typeface="Arial" pitchFamily="34" charset="0"/>
                <a:ea typeface="ＭＳ Ｐゴシック" pitchFamily="34" charset="-128"/>
              </a:rPr>
              <a:t>UW-Madison campus</a:t>
            </a:r>
          </a:p>
          <a:p>
            <a:pPr eaLnBrk="1" hangingPunct="1"/>
            <a:r>
              <a:rPr lang="en-US" altLang="en-US" sz="2400" dirty="0" smtClean="0">
                <a:latin typeface="Arial" pitchFamily="34" charset="0"/>
                <a:ea typeface="ＭＳ Ｐゴシック" pitchFamily="34" charset="-128"/>
              </a:rPr>
              <a:t>Over 50 exploration stations with hands-on activities</a:t>
            </a:r>
          </a:p>
          <a:p>
            <a:pPr eaLnBrk="1" hangingPunct="1"/>
            <a:r>
              <a:rPr lang="en-US" altLang="en-US" sz="2400" dirty="0" smtClean="0">
                <a:latin typeface="Arial" pitchFamily="34" charset="0"/>
                <a:ea typeface="ＭＳ Ｐゴシック" pitchFamily="34" charset="-128"/>
              </a:rPr>
              <a:t>Science Spectaculars</a:t>
            </a:r>
          </a:p>
          <a:p>
            <a:pPr lvl="1" eaLnBrk="1" hangingPunct="1"/>
            <a:r>
              <a:rPr lang="en-US" altLang="en-US" sz="2000" dirty="0" smtClean="0">
                <a:latin typeface="Arial" pitchFamily="34" charset="0"/>
                <a:ea typeface="ＭＳ Ｐゴシック" pitchFamily="34" charset="-128"/>
              </a:rPr>
              <a:t>The Wonders </a:t>
            </a:r>
            <a:r>
              <a:rPr lang="en-US" altLang="en-US" sz="2000" dirty="0" smtClean="0">
                <a:latin typeface="Arial" pitchFamily="34" charset="0"/>
                <a:ea typeface="ＭＳ Ｐゴシック" pitchFamily="34" charset="-128"/>
              </a:rPr>
              <a:t>of Physics</a:t>
            </a:r>
          </a:p>
          <a:p>
            <a:pPr lvl="1" eaLnBrk="1" hangingPunct="1"/>
            <a:r>
              <a:rPr lang="en-US" altLang="en-US" sz="2000" dirty="0" smtClean="0">
                <a:latin typeface="Arial" pitchFamily="34" charset="0"/>
                <a:ea typeface="ＭＳ Ｐゴシック" pitchFamily="34" charset="-128"/>
              </a:rPr>
              <a:t>Fusion Science Theater</a:t>
            </a:r>
          </a:p>
          <a:p>
            <a:pPr lvl="1" eaLnBrk="1" hangingPunct="1"/>
            <a:r>
              <a:rPr lang="en-US" altLang="en-US" sz="2000" dirty="0" smtClean="0">
                <a:latin typeface="Arial" pitchFamily="34" charset="0"/>
                <a:ea typeface="ＭＳ Ｐゴシック" pitchFamily="34" charset="-128"/>
              </a:rPr>
              <a:t>Chemistry Demo Show</a:t>
            </a:r>
            <a:endParaRPr lang="en-US" altLang="en-US" dirty="0" smtClean="0">
              <a:latin typeface="Arial" pitchFamily="34" charset="0"/>
              <a:ea typeface="ＭＳ Ｐゴシック" pitchFamily="34" charset="-128"/>
            </a:endParaRPr>
          </a:p>
          <a:p>
            <a:pPr eaLnBrk="1" hangingPunct="1"/>
            <a:r>
              <a:rPr lang="en-US" altLang="en-US" sz="2400" dirty="0" smtClean="0">
                <a:latin typeface="Arial" pitchFamily="34" charset="0"/>
                <a:ea typeface="ＭＳ Ｐゴシック" pitchFamily="34" charset="-128"/>
              </a:rPr>
              <a:t>Visit science.wisc.edu for schedule and more.</a:t>
            </a:r>
          </a:p>
        </p:txBody>
      </p:sp>
      <p:pic>
        <p:nvPicPr>
          <p:cNvPr id="32771" name="Picture 5"/>
          <p:cNvPicPr>
            <a:picLocks noChangeAspect="1"/>
          </p:cNvPicPr>
          <p:nvPr/>
        </p:nvPicPr>
        <p:blipFill>
          <a:blip r:embed="rId2">
            <a:extLst>
              <a:ext uri="{28A0092B-C50C-407E-A947-70E740481C1C}">
                <a14:useLocalDpi xmlns:a14="http://schemas.microsoft.com/office/drawing/2010/main" val="0"/>
              </a:ext>
            </a:extLst>
          </a:blip>
          <a:srcRect r="39163"/>
          <a:stretch>
            <a:fillRect/>
          </a:stretch>
        </p:blipFill>
        <p:spPr bwMode="auto">
          <a:xfrm>
            <a:off x="4497388" y="2971800"/>
            <a:ext cx="40005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588187"/>
      </p:ext>
    </p:extLst>
  </p:cSld>
  <p:clrMapOvr>
    <a:masterClrMapping/>
  </p:clrMapOvr>
  <p:transition spd="slow" advClick="0" advTm="10000">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48339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7411" y="268069"/>
            <a:ext cx="8233995"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Madison Plasma Dynamo Experiment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ea typeface="ＭＳ Ｐゴシック" charset="0"/>
              <a:cs typeface="ＭＳ Ｐゴシック" charset="0"/>
            </a:endParaRPr>
          </a:p>
        </p:txBody>
      </p:sp>
      <p:sp>
        <p:nvSpPr>
          <p:cNvPr id="6" name="TextBox 5"/>
          <p:cNvSpPr txBox="1"/>
          <p:nvPr/>
        </p:nvSpPr>
        <p:spPr>
          <a:xfrm>
            <a:off x="5410200" y="1897063"/>
            <a:ext cx="3200400" cy="3694112"/>
          </a:xfrm>
          <a:prstGeom prst="rect">
            <a:avLst/>
          </a:prstGeom>
          <a:noFill/>
        </p:spPr>
        <p:txBody>
          <a:bodyPr>
            <a:spAutoFit/>
          </a:bodyPr>
          <a:lstStyle/>
          <a:p>
            <a:pPr algn="just">
              <a:defRPr/>
            </a:pPr>
            <a:r>
              <a:rPr lang="en-US" spc="-20" dirty="0">
                <a:latin typeface="Arial" charset="0"/>
                <a:ea typeface="ＭＳ Ｐゴシック" charset="0"/>
                <a:cs typeface="ＭＳ Ｐゴシック" charset="0"/>
              </a:rPr>
              <a:t>The hollow aluminum sphere, built by four Wisconsin companies, weighs </a:t>
            </a:r>
            <a:r>
              <a:rPr lang="en-US" b="1" i="1" spc="-20" dirty="0">
                <a:latin typeface="Arial" charset="0"/>
                <a:ea typeface="ＭＳ Ｐゴシック" charset="0"/>
                <a:cs typeface="ＭＳ Ｐゴシック" charset="0"/>
              </a:rPr>
              <a:t>11,000 pounds</a:t>
            </a:r>
            <a:r>
              <a:rPr lang="en-US" spc="-20" dirty="0">
                <a:latin typeface="Arial" charset="0"/>
                <a:ea typeface="ＭＳ Ｐゴシック" charset="0"/>
                <a:cs typeface="ＭＳ Ｐゴシック" charset="0"/>
              </a:rPr>
              <a:t>.  It was built to heat gases to </a:t>
            </a:r>
            <a:r>
              <a:rPr lang="en-US" b="1" i="1" spc="-20" dirty="0">
                <a:latin typeface="Arial" charset="0"/>
                <a:ea typeface="ＭＳ Ｐゴシック" charset="0"/>
                <a:cs typeface="ＭＳ Ｐゴシック" charset="0"/>
              </a:rPr>
              <a:t>500,000 degrees Fahrenheit.</a:t>
            </a:r>
          </a:p>
          <a:p>
            <a:pPr algn="just">
              <a:defRPr/>
            </a:pPr>
            <a:endParaRPr lang="en-US" spc="-20" dirty="0">
              <a:latin typeface="Arial" charset="0"/>
              <a:ea typeface="ＭＳ Ｐゴシック" charset="0"/>
              <a:cs typeface="ＭＳ Ｐゴシック" charset="0"/>
            </a:endParaRPr>
          </a:p>
          <a:p>
            <a:pPr algn="just">
              <a:defRPr/>
            </a:pPr>
            <a:r>
              <a:rPr lang="en-US" spc="-20" dirty="0">
                <a:latin typeface="Arial" charset="0"/>
                <a:ea typeface="ＭＳ Ｐゴシック" charset="0"/>
                <a:cs typeface="ＭＳ Ｐゴシック" charset="0"/>
              </a:rPr>
              <a:t>It will help researchers understand why the sun occasionally spews out particles that affect the Earth, knocking out satellites and even taking down power grids!</a:t>
            </a:r>
          </a:p>
        </p:txBody>
      </p:sp>
      <p:sp>
        <p:nvSpPr>
          <p:cNvPr id="29700" name="TextBox 6"/>
          <p:cNvSpPr txBox="1">
            <a:spLocks noChangeArrowheads="1"/>
          </p:cNvSpPr>
          <p:nvPr/>
        </p:nvSpPr>
        <p:spPr bwMode="auto">
          <a:xfrm>
            <a:off x="457200" y="12192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US" altLang="en-US" sz="1800"/>
              <a:t>A new UW-Madison research project to simulate the superheated gases that form the sun's magnetic field.</a:t>
            </a:r>
          </a:p>
        </p:txBody>
      </p:sp>
      <p:sp>
        <p:nvSpPr>
          <p:cNvPr id="29701" name="TextBox 7"/>
          <p:cNvSpPr txBox="1">
            <a:spLocks noChangeArrowheads="1"/>
          </p:cNvSpPr>
          <p:nvPr/>
        </p:nvSpPr>
        <p:spPr bwMode="auto">
          <a:xfrm>
            <a:off x="457200" y="57912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US" altLang="en-US" sz="1800"/>
              <a:t>The sphere now occupies a new two-story lab in Sterling Hall.</a:t>
            </a:r>
          </a:p>
        </p:txBody>
      </p:sp>
      <p:sp>
        <p:nvSpPr>
          <p:cNvPr id="29702" name="TextBox 10"/>
          <p:cNvSpPr txBox="1">
            <a:spLocks noChangeArrowheads="1"/>
          </p:cNvSpPr>
          <p:nvPr/>
        </p:nvSpPr>
        <p:spPr bwMode="auto">
          <a:xfrm>
            <a:off x="457200" y="6335713"/>
            <a:ext cx="6580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i="1"/>
              <a:t>Visit http://plasma.physics.wisc.edu for more information.</a:t>
            </a:r>
          </a:p>
        </p:txBody>
      </p:sp>
    </p:spTree>
  </p:cSld>
  <p:clrMapOvr>
    <a:masterClrMapping/>
  </p:clrMapOvr>
  <p:transition spd="slow" advClick="0" advTm="10000">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p:cNvPicPr>
          <p:nvPr/>
        </p:nvPicPr>
        <p:blipFill>
          <a:blip r:embed="rId2">
            <a:extLst>
              <a:ext uri="{28A0092B-C50C-407E-A947-70E740481C1C}">
                <a14:useLocalDpi xmlns:a14="http://schemas.microsoft.com/office/drawing/2010/main" val="0"/>
              </a:ext>
            </a:extLst>
          </a:blip>
          <a:srcRect l="14687" t="13158" r="9760" b="14024"/>
          <a:stretch>
            <a:fillRect/>
          </a:stretch>
        </p:blipFill>
        <p:spPr bwMode="auto">
          <a:xfrm>
            <a:off x="592138" y="1943100"/>
            <a:ext cx="45132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73634" y="304670"/>
            <a:ext cx="601959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IceCube Neutrino Detector</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ea typeface="ＭＳ Ｐゴシック" charset="0"/>
              <a:cs typeface="ＭＳ Ｐゴシック" charset="0"/>
            </a:endParaRPr>
          </a:p>
        </p:txBody>
      </p:sp>
      <p:sp>
        <p:nvSpPr>
          <p:cNvPr id="31747" name="TextBox 3"/>
          <p:cNvSpPr txBox="1">
            <a:spLocks noChangeArrowheads="1"/>
          </p:cNvSpPr>
          <p:nvPr/>
        </p:nvSpPr>
        <p:spPr bwMode="auto">
          <a:xfrm>
            <a:off x="539750" y="1143000"/>
            <a:ext cx="8070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US" altLang="en-US" sz="1800"/>
              <a:t>A unique telescope at the South Pole! Most telescopes look at light; IceCube looks for mysterious particles called </a:t>
            </a:r>
            <a:r>
              <a:rPr lang="en-US" altLang="en-US" sz="1800" b="1" i="1"/>
              <a:t>neutrinos</a:t>
            </a:r>
            <a:r>
              <a:rPr lang="en-US" altLang="en-US" sz="1800"/>
              <a:t>. </a:t>
            </a:r>
          </a:p>
        </p:txBody>
      </p:sp>
      <p:sp>
        <p:nvSpPr>
          <p:cNvPr id="31748" name="TextBox 7"/>
          <p:cNvSpPr txBox="1">
            <a:spLocks noChangeArrowheads="1"/>
          </p:cNvSpPr>
          <p:nvPr/>
        </p:nvSpPr>
        <p:spPr bwMode="auto">
          <a:xfrm>
            <a:off x="539750" y="6335713"/>
            <a:ext cx="634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i="1"/>
              <a:t>Visit http://www.icecube.wisc.edu/ for more information.</a:t>
            </a:r>
          </a:p>
        </p:txBody>
      </p:sp>
      <p:sp>
        <p:nvSpPr>
          <p:cNvPr id="31749" name="TextBox 4"/>
          <p:cNvSpPr txBox="1">
            <a:spLocks noChangeArrowheads="1"/>
          </p:cNvSpPr>
          <p:nvPr/>
        </p:nvSpPr>
        <p:spPr bwMode="auto">
          <a:xfrm>
            <a:off x="5181600" y="2095500"/>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US" altLang="en-US" sz="1800"/>
              <a:t>Neutrinos come from the sun, cosmic rays, and exploding stars!  </a:t>
            </a:r>
            <a:r>
              <a:rPr lang="en-US" altLang="en-US" sz="1800" b="1" i="1"/>
              <a:t>Over 5,000 </a:t>
            </a:r>
            <a:r>
              <a:rPr lang="en-US" altLang="en-US" sz="1800"/>
              <a:t>basketball-sized detectors were placed deep in the Antarctic ice.  The detectors look for flashes of blue light given off when neutrinos hits atoms. The direction and intensity of the light can tell us where the neutrino came from in the Universe.</a:t>
            </a:r>
          </a:p>
        </p:txBody>
      </p:sp>
      <p:sp>
        <p:nvSpPr>
          <p:cNvPr id="7" name="TextBox 6"/>
          <p:cNvSpPr txBox="1"/>
          <p:nvPr/>
        </p:nvSpPr>
        <p:spPr>
          <a:xfrm>
            <a:off x="539750" y="5715000"/>
            <a:ext cx="8070850" cy="646113"/>
          </a:xfrm>
          <a:prstGeom prst="rect">
            <a:avLst/>
          </a:prstGeom>
          <a:noFill/>
        </p:spPr>
        <p:txBody>
          <a:bodyPr>
            <a:spAutoFit/>
          </a:bodyPr>
          <a:lstStyle/>
          <a:p>
            <a:pPr algn="just">
              <a:defRPr/>
            </a:pPr>
            <a:r>
              <a:rPr lang="en-US" spc="-40" dirty="0">
                <a:latin typeface="Arial" charset="0"/>
                <a:ea typeface="ＭＳ Ｐゴシック" charset="0"/>
                <a:cs typeface="ＭＳ Ｐゴシック" charset="0"/>
              </a:rPr>
              <a:t>IceCube is the world's largest neutrino detector, encompassing a </a:t>
            </a:r>
            <a:r>
              <a:rPr lang="en-US" b="1" i="1" spc="-40" dirty="0">
                <a:latin typeface="Arial" charset="0"/>
                <a:ea typeface="ＭＳ Ｐゴシック" charset="0"/>
                <a:cs typeface="ＭＳ Ｐゴシック" charset="0"/>
              </a:rPr>
              <a:t>cubic kilometer </a:t>
            </a:r>
            <a:r>
              <a:rPr lang="en-US" spc="-40" dirty="0">
                <a:latin typeface="Arial" charset="0"/>
                <a:ea typeface="ＭＳ Ｐゴシック" charset="0"/>
                <a:cs typeface="ＭＳ Ｐゴシック" charset="0"/>
              </a:rPr>
              <a:t>of ice!  </a:t>
            </a:r>
            <a:r>
              <a:rPr lang="en-US" b="1" spc="-40" dirty="0">
                <a:latin typeface="Arial" charset="0"/>
                <a:ea typeface="ＭＳ Ｐゴシック" charset="0"/>
                <a:cs typeface="ＭＳ Ｐゴシック" charset="0"/>
              </a:rPr>
              <a:t>Many of the detectors were built and tested at UW-Madison.</a:t>
            </a:r>
          </a:p>
        </p:txBody>
      </p:sp>
    </p:spTree>
  </p:cSld>
  <p:clrMapOvr>
    <a:masterClrMapping/>
  </p:clrMapOvr>
  <p:transition spd="slow" advClick="0" advTm="10000">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7"/>
            <a:ext cx="9144000" cy="684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263050"/>
      </p:ext>
    </p:extLst>
  </p:cSld>
  <p:clrMapOvr>
    <a:masterClrMapping/>
  </p:clrMapOvr>
  <p:transition spd="slow" advClick="0" advTm="10000">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64611" y="304670"/>
            <a:ext cx="6437660"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Discovery of the Higgs Boson</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ea typeface="ＭＳ Ｐゴシック" charset="0"/>
              <a:cs typeface="ＭＳ Ｐゴシック" charset="0"/>
            </a:endParaRPr>
          </a:p>
        </p:txBody>
      </p:sp>
      <p:sp>
        <p:nvSpPr>
          <p:cNvPr id="31747" name="TextBox 3"/>
          <p:cNvSpPr txBox="1">
            <a:spLocks noChangeArrowheads="1"/>
          </p:cNvSpPr>
          <p:nvPr/>
        </p:nvSpPr>
        <p:spPr bwMode="auto">
          <a:xfrm>
            <a:off x="381000" y="1143000"/>
            <a:ext cx="838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US" altLang="en-US" sz="1800" dirty="0" smtClean="0"/>
              <a:t>Physicists from The University of Wisconsin were closely involved with the discovery of the Higgs Boson, for which the 2013 Nobel Prize in Physics was given.</a:t>
            </a:r>
            <a:endParaRPr lang="en-US" altLang="en-US" sz="1800" dirty="0"/>
          </a:p>
        </p:txBody>
      </p:sp>
      <p:sp>
        <p:nvSpPr>
          <p:cNvPr id="7" name="TextBox 6"/>
          <p:cNvSpPr txBox="1"/>
          <p:nvPr/>
        </p:nvSpPr>
        <p:spPr>
          <a:xfrm>
            <a:off x="548016" y="6019800"/>
            <a:ext cx="8070850" cy="369332"/>
          </a:xfrm>
          <a:prstGeom prst="rect">
            <a:avLst/>
          </a:prstGeom>
          <a:noFill/>
        </p:spPr>
        <p:txBody>
          <a:bodyPr>
            <a:spAutoFit/>
          </a:bodyPr>
          <a:lstStyle/>
          <a:p>
            <a:pPr algn="ctr">
              <a:defRPr/>
            </a:pPr>
            <a:r>
              <a:rPr lang="en-US" spc="-40" dirty="0" smtClean="0">
                <a:latin typeface="Arial" charset="0"/>
                <a:ea typeface="ＭＳ Ｐゴシック" charset="0"/>
                <a:cs typeface="ＭＳ Ｐゴシック" charset="0"/>
              </a:rPr>
              <a:t>The Higgs boson is thought to be responsible for imparting mass to matter</a:t>
            </a:r>
            <a:endParaRPr lang="en-US" b="1" spc="-40" dirty="0">
              <a:latin typeface="Arial" charset="0"/>
              <a:ea typeface="ＭＳ Ｐゴシック" charset="0"/>
              <a:cs typeface="ＭＳ Ｐゴシック" charset="0"/>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498" y="2066330"/>
            <a:ext cx="523875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1469693"/>
      </p:ext>
    </p:extLst>
  </p:cSld>
  <p:clrMapOvr>
    <a:masterClrMapping/>
  </p:clrMapOvr>
  <p:transition spd="slow" advClick="0" advTm="10000">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a:ext uri="{FAA26D3D-D897-4be2-8F04-BA451C77F1D7}">
              <ma14:placeholderFlag xmlns:ma14="http://schemas.microsoft.com/office/mac/drawingml/2011/main" xmlns="" val="1"/>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After the show…</a:t>
            </a:r>
          </a:p>
        </p:txBody>
      </p:sp>
      <p:sp>
        <p:nvSpPr>
          <p:cNvPr id="30722" name="Content Placeholder 2"/>
          <p:cNvSpPr>
            <a:spLocks noGrp="1"/>
          </p:cNvSpPr>
          <p:nvPr>
            <p:ph sz="half" idx="1"/>
          </p:nvPr>
        </p:nvSpPr>
        <p:spPr>
          <a:xfrm>
            <a:off x="641350" y="1600200"/>
            <a:ext cx="3749675" cy="4651375"/>
          </a:xfrm>
        </p:spPr>
        <p:txBody>
          <a:bodyPr/>
          <a:lstStyle/>
          <a:p>
            <a:pPr eaLnBrk="1" hangingPunct="1"/>
            <a:r>
              <a:rPr lang="en-US" altLang="en-US" dirty="0" smtClean="0">
                <a:solidFill>
                  <a:srgbClr val="000000"/>
                </a:solidFill>
                <a:latin typeface="Arial" pitchFamily="34" charset="0"/>
                <a:ea typeface="ＭＳ Ｐゴシック" pitchFamily="34" charset="-128"/>
              </a:rPr>
              <a:t>Visit the </a:t>
            </a:r>
            <a:r>
              <a:rPr lang="en-US" altLang="en-US" dirty="0" err="1" smtClean="0">
                <a:solidFill>
                  <a:srgbClr val="000000"/>
                </a:solidFill>
                <a:latin typeface="Arial" pitchFamily="34" charset="0"/>
                <a:ea typeface="ＭＳ Ｐゴシック" pitchFamily="34" charset="-128"/>
              </a:rPr>
              <a:t>The</a:t>
            </a:r>
            <a:r>
              <a:rPr lang="en-US" altLang="en-US" dirty="0" smtClean="0">
                <a:solidFill>
                  <a:srgbClr val="000000"/>
                </a:solidFill>
                <a:latin typeface="Arial" pitchFamily="34" charset="0"/>
                <a:ea typeface="ＭＳ Ｐゴシック" pitchFamily="34" charset="-128"/>
              </a:rPr>
              <a:t> Wonders </a:t>
            </a:r>
            <a:r>
              <a:rPr lang="en-US" altLang="en-US" dirty="0" smtClean="0">
                <a:solidFill>
                  <a:srgbClr val="000000"/>
                </a:solidFill>
                <a:latin typeface="Arial" pitchFamily="34" charset="0"/>
                <a:ea typeface="ＭＳ Ｐゴシック" pitchFamily="34" charset="-128"/>
              </a:rPr>
              <a:t>of Physics information table and purchase a T-shirt for $10!</a:t>
            </a:r>
          </a:p>
          <a:p>
            <a:pPr eaLnBrk="1" hangingPunct="1"/>
            <a:endParaRPr lang="en-US" altLang="en-US" dirty="0" smtClean="0">
              <a:solidFill>
                <a:srgbClr val="000000"/>
              </a:solidFill>
              <a:latin typeface="Arial" pitchFamily="34" charset="0"/>
              <a:ea typeface="ＭＳ Ｐゴシック" pitchFamily="34" charset="-128"/>
            </a:endParaRPr>
          </a:p>
          <a:p>
            <a:pPr eaLnBrk="1" hangingPunct="1"/>
            <a:r>
              <a:rPr lang="en-US" altLang="en-US" dirty="0" smtClean="0">
                <a:solidFill>
                  <a:srgbClr val="000000"/>
                </a:solidFill>
                <a:latin typeface="Arial" pitchFamily="34" charset="0"/>
                <a:ea typeface="ＭＳ Ｐゴシック" pitchFamily="34" charset="-128"/>
              </a:rPr>
              <a:t>Visit the Ingersoll Physics Museum</a:t>
            </a:r>
          </a:p>
        </p:txBody>
      </p:sp>
      <p:sp>
        <p:nvSpPr>
          <p:cNvPr id="30723" name="Content Placeholder 3"/>
          <p:cNvSpPr>
            <a:spLocks noGrp="1"/>
          </p:cNvSpPr>
          <p:nvPr>
            <p:ph sz="half" idx="2"/>
          </p:nvPr>
        </p:nvSpPr>
        <p:spPr>
          <a:xfrm>
            <a:off x="4749800" y="1600200"/>
            <a:ext cx="3748088" cy="4651375"/>
          </a:xfrm>
        </p:spPr>
        <p:txBody>
          <a:bodyPr/>
          <a:lstStyle/>
          <a:p>
            <a:pPr eaLnBrk="1" hangingPunct="1"/>
            <a:endParaRPr lang="en-US" altLang="en-US" dirty="0" smtClean="0">
              <a:latin typeface="Arial" pitchFamily="34" charset="0"/>
              <a:ea typeface="ＭＳ Ｐゴシック" pitchFamily="34" charset="-128"/>
            </a:endParaRPr>
          </a:p>
          <a:p>
            <a:pPr eaLnBrk="1" hangingPunct="1"/>
            <a:endParaRPr lang="en-US" altLang="en-US" dirty="0" smtClean="0">
              <a:latin typeface="Arial" pitchFamily="34" charset="0"/>
              <a:ea typeface="ＭＳ Ｐゴシック" pitchFamily="34" charset="-128"/>
            </a:endParaRPr>
          </a:p>
          <a:p>
            <a:pPr eaLnBrk="1" hangingPunct="1"/>
            <a:endParaRPr lang="en-US" altLang="en-US" dirty="0" smtClean="0">
              <a:latin typeface="Arial" pitchFamily="34" charset="0"/>
              <a:ea typeface="ＭＳ Ｐゴシック" pitchFamily="34" charset="-128"/>
            </a:endParaRPr>
          </a:p>
        </p:txBody>
      </p:sp>
      <p:pic>
        <p:nvPicPr>
          <p:cNvPr id="3072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1637" y="1600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3476625"/>
            <a:ext cx="370522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extLst>
            <a:ext uri="{FAA26D3D-D897-4be2-8F04-BA451C77F1D7}">
              <ma14:placeholderFlag xmlns:ma14="http://schemas.microsoft.com/office/mac/drawingml/2011/main" xmlns="" val="1"/>
            </a:ext>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a:t>
            </a: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31</a:t>
            </a:r>
            <a:r>
              <a:rPr lang="en-US" sz="4000" i="1" spc="50" baseline="3000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st</a:t>
            </a: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 </a:t>
            </a: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year of </a:t>
            </a:r>
            <a:b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Wonders of Physics!</a:t>
            </a:r>
          </a:p>
        </p:txBody>
      </p:sp>
      <p:sp>
        <p:nvSpPr>
          <p:cNvPr id="26626" name="Content Placeholder 2"/>
          <p:cNvSpPr>
            <a:spLocks noGrp="1"/>
          </p:cNvSpPr>
          <p:nvPr>
            <p:ph sz="half" idx="1"/>
          </p:nvPr>
        </p:nvSpPr>
        <p:spPr>
          <a:xfrm>
            <a:off x="228600" y="1600200"/>
            <a:ext cx="4521200" cy="4651375"/>
          </a:xfrm>
        </p:spPr>
        <p:txBody>
          <a:bodyPr/>
          <a:lstStyle/>
          <a:p>
            <a:pPr eaLnBrk="1" hangingPunct="1">
              <a:lnSpc>
                <a:spcPct val="80000"/>
              </a:lnSpc>
            </a:pPr>
            <a:r>
              <a:rPr lang="en-US" altLang="en-US" sz="2600" dirty="0" smtClean="0">
                <a:latin typeface="Arial" pitchFamily="34" charset="0"/>
                <a:ea typeface="ＭＳ Ｐゴシック" pitchFamily="34" charset="-128"/>
              </a:rPr>
              <a:t>The first </a:t>
            </a:r>
            <a:r>
              <a:rPr lang="en-US" altLang="en-US" sz="2600" dirty="0" smtClean="0">
                <a:latin typeface="Arial" pitchFamily="34" charset="0"/>
                <a:ea typeface="ＭＳ Ｐゴシック" pitchFamily="34" charset="-128"/>
              </a:rPr>
              <a:t>presentation of </a:t>
            </a:r>
            <a:r>
              <a:rPr lang="en-US" altLang="en-US" sz="2600" i="1" dirty="0" smtClean="0">
                <a:latin typeface="Arial" pitchFamily="34" charset="0"/>
                <a:ea typeface="ＭＳ Ｐゴシック" pitchFamily="34" charset="-128"/>
              </a:rPr>
              <a:t>The Wonders </a:t>
            </a:r>
            <a:r>
              <a:rPr lang="en-US" altLang="en-US" sz="2600" i="1" dirty="0" smtClean="0">
                <a:latin typeface="Arial" pitchFamily="34" charset="0"/>
                <a:ea typeface="ＭＳ Ｐゴシック" pitchFamily="34" charset="-128"/>
              </a:rPr>
              <a:t>of Physics</a:t>
            </a:r>
            <a:r>
              <a:rPr lang="en-US" altLang="en-US" sz="2600" dirty="0" smtClean="0">
                <a:latin typeface="Arial" pitchFamily="34" charset="0"/>
                <a:ea typeface="ＭＳ Ｐゴシック" pitchFamily="34" charset="-128"/>
              </a:rPr>
              <a:t> </a:t>
            </a:r>
            <a:r>
              <a:rPr lang="en-US" altLang="en-US" sz="2600" dirty="0" smtClean="0">
                <a:latin typeface="Arial" pitchFamily="34" charset="0"/>
                <a:ea typeface="ＭＳ Ｐゴシック" pitchFamily="34" charset="-128"/>
              </a:rPr>
              <a:t>was in </a:t>
            </a:r>
            <a:r>
              <a:rPr lang="en-US" altLang="en-US" sz="2600" dirty="0" smtClean="0">
                <a:latin typeface="Arial" pitchFamily="34" charset="0"/>
                <a:ea typeface="ＭＳ Ｐゴシック" pitchFamily="34" charset="-128"/>
              </a:rPr>
              <a:t>1984.</a:t>
            </a:r>
          </a:p>
          <a:p>
            <a:pPr eaLnBrk="1" hangingPunct="1">
              <a:lnSpc>
                <a:spcPct val="80000"/>
              </a:lnSpc>
            </a:pPr>
            <a:r>
              <a:rPr lang="en-US" altLang="en-US" sz="2600" dirty="0" smtClean="0">
                <a:latin typeface="Arial" pitchFamily="34" charset="0"/>
                <a:ea typeface="ＭＳ Ｐゴシック" pitchFamily="34" charset="-128"/>
              </a:rPr>
              <a:t>The shows were inspired by UW Chemistry Professor </a:t>
            </a:r>
            <a:r>
              <a:rPr lang="en-US" altLang="en-US" sz="2600" dirty="0" err="1" smtClean="0">
                <a:latin typeface="Arial" pitchFamily="34" charset="0"/>
                <a:ea typeface="ＭＳ Ｐゴシック" pitchFamily="34" charset="-128"/>
              </a:rPr>
              <a:t>Bassam</a:t>
            </a:r>
            <a:r>
              <a:rPr lang="en-US" altLang="en-US" sz="2600" dirty="0" smtClean="0">
                <a:latin typeface="Arial" pitchFamily="34" charset="0"/>
                <a:ea typeface="ＭＳ Ｐゴシック" pitchFamily="34" charset="-128"/>
              </a:rPr>
              <a:t> </a:t>
            </a:r>
            <a:r>
              <a:rPr lang="en-US" altLang="en-US" sz="2600" dirty="0" err="1" smtClean="0">
                <a:latin typeface="Arial" pitchFamily="34" charset="0"/>
                <a:ea typeface="ＭＳ Ｐゴシック" pitchFamily="34" charset="-128"/>
              </a:rPr>
              <a:t>Shakhashiri’s</a:t>
            </a:r>
            <a:r>
              <a:rPr lang="en-US" altLang="en-US" sz="2600" dirty="0" smtClean="0">
                <a:latin typeface="Arial" pitchFamily="34" charset="0"/>
                <a:ea typeface="ＭＳ Ｐゴシック" pitchFamily="34" charset="-128"/>
              </a:rPr>
              <a:t> </a:t>
            </a:r>
            <a:r>
              <a:rPr lang="ja-JP" altLang="en-US" sz="2600" dirty="0" smtClean="0">
                <a:latin typeface="Arial" pitchFamily="34" charset="0"/>
                <a:ea typeface="ＭＳ Ｐゴシック" pitchFamily="34" charset="-128"/>
              </a:rPr>
              <a:t>“</a:t>
            </a:r>
            <a:r>
              <a:rPr lang="en-US" altLang="ja-JP" sz="2600" dirty="0" smtClean="0">
                <a:latin typeface="Arial" pitchFamily="34" charset="0"/>
                <a:ea typeface="ＭＳ Ｐゴシック" pitchFamily="34" charset="-128"/>
              </a:rPr>
              <a:t>Once Upon a Christmas Cheery</a:t>
            </a:r>
            <a:r>
              <a:rPr lang="ja-JP" altLang="en-US" sz="2600" dirty="0" smtClean="0">
                <a:latin typeface="Arial" pitchFamily="34" charset="0"/>
                <a:ea typeface="ＭＳ Ｐゴシック" pitchFamily="34" charset="-128"/>
              </a:rPr>
              <a:t>”</a:t>
            </a:r>
            <a:r>
              <a:rPr lang="en-US" altLang="ja-JP" sz="2600" dirty="0" smtClean="0">
                <a:latin typeface="Arial" pitchFamily="34" charset="0"/>
                <a:ea typeface="ＭＳ Ｐゴシック" pitchFamily="34" charset="-128"/>
              </a:rPr>
              <a:t> lectures.</a:t>
            </a:r>
          </a:p>
          <a:p>
            <a:pPr eaLnBrk="1" hangingPunct="1">
              <a:lnSpc>
                <a:spcPct val="80000"/>
              </a:lnSpc>
            </a:pPr>
            <a:r>
              <a:rPr lang="en-US" altLang="en-US" sz="2600" dirty="0" smtClean="0">
                <a:latin typeface="Arial" pitchFamily="34" charset="0"/>
                <a:ea typeface="ＭＳ Ｐゴシック" pitchFamily="34" charset="-128"/>
              </a:rPr>
              <a:t>Through </a:t>
            </a:r>
            <a:r>
              <a:rPr lang="en-US" altLang="en-US" sz="2600" dirty="0" smtClean="0">
                <a:latin typeface="Arial" pitchFamily="34" charset="0"/>
                <a:ea typeface="ＭＳ Ｐゴシック" pitchFamily="34" charset="-128"/>
              </a:rPr>
              <a:t>2013, </a:t>
            </a:r>
            <a:r>
              <a:rPr lang="en-US" altLang="en-US" sz="2600" dirty="0" smtClean="0">
                <a:latin typeface="Arial" pitchFamily="34" charset="0"/>
                <a:ea typeface="ＭＳ Ｐゴシック" pitchFamily="34" charset="-128"/>
              </a:rPr>
              <a:t>Professor </a:t>
            </a:r>
            <a:r>
              <a:rPr lang="en-US" altLang="en-US" sz="2600" dirty="0" err="1" smtClean="0">
                <a:latin typeface="Arial" pitchFamily="34" charset="0"/>
                <a:ea typeface="ＭＳ Ｐゴシック" pitchFamily="34" charset="-128"/>
              </a:rPr>
              <a:t>Sprott</a:t>
            </a:r>
            <a:r>
              <a:rPr lang="en-US" altLang="en-US" sz="2600" dirty="0" smtClean="0">
                <a:latin typeface="Arial" pitchFamily="34" charset="0"/>
                <a:ea typeface="ＭＳ Ｐゴシック" pitchFamily="34" charset="-128"/>
              </a:rPr>
              <a:t> and friends have presented </a:t>
            </a:r>
            <a:r>
              <a:rPr lang="en-US" altLang="en-US" sz="2600" dirty="0" smtClean="0">
                <a:latin typeface="Arial" pitchFamily="34" charset="0"/>
                <a:ea typeface="ＭＳ Ｐゴシック" pitchFamily="34" charset="-128"/>
              </a:rPr>
              <a:t>257 </a:t>
            </a:r>
            <a:r>
              <a:rPr lang="en-US" altLang="en-US" sz="2600" dirty="0" smtClean="0">
                <a:latin typeface="Arial" pitchFamily="34" charset="0"/>
                <a:ea typeface="ＭＳ Ｐゴシック" pitchFamily="34" charset="-128"/>
              </a:rPr>
              <a:t>shows to </a:t>
            </a:r>
            <a:r>
              <a:rPr lang="en-US" altLang="en-US" sz="2600" dirty="0" smtClean="0">
                <a:latin typeface="Arial" pitchFamily="34" charset="0"/>
                <a:ea typeface="ＭＳ Ｐゴシック" pitchFamily="34" charset="-128"/>
              </a:rPr>
              <a:t>over 90,000 </a:t>
            </a:r>
            <a:r>
              <a:rPr lang="en-US" altLang="en-US" sz="2600" dirty="0" smtClean="0">
                <a:latin typeface="Arial" pitchFamily="34" charset="0"/>
                <a:ea typeface="ＭＳ Ｐゴシック" pitchFamily="34" charset="-128"/>
              </a:rPr>
              <a:t>people!</a:t>
            </a:r>
          </a:p>
        </p:txBody>
      </p:sp>
      <p:pic>
        <p:nvPicPr>
          <p:cNvPr id="26627" name="Picture 4" descr="Sprott in F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828800"/>
            <a:ext cx="30845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extLst>
            <a:ext uri="{FAA26D3D-D897-4be2-8F04-BA451C77F1D7}">
              <ma14:placeholderFlag xmlns:ma14="http://schemas.microsoft.com/office/mac/drawingml/2011/main" xmlns="" val="1"/>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Donations are welcome!</a:t>
            </a:r>
          </a:p>
        </p:txBody>
      </p:sp>
      <p:sp>
        <p:nvSpPr>
          <p:cNvPr id="2" name="Content Placeholder 2"/>
          <p:cNvSpPr>
            <a:spLocks noGrp="1"/>
          </p:cNvSpPr>
          <p:nvPr>
            <p:ph sz="half" idx="1"/>
          </p:nvPr>
        </p:nvSpPr>
        <p:spPr>
          <a:xfrm>
            <a:off x="304800" y="2133600"/>
            <a:ext cx="4267200" cy="3276600"/>
          </a:xfrm>
        </p:spPr>
        <p:txBody>
          <a:bodyPr/>
          <a:lstStyle/>
          <a:p>
            <a:pPr eaLnBrk="1" hangingPunct="1"/>
            <a:r>
              <a:rPr lang="en-US" altLang="en-US" sz="2400" smtClean="0">
                <a:latin typeface="Arial" pitchFamily="34" charset="0"/>
                <a:ea typeface="ＭＳ Ｐゴシック" pitchFamily="34" charset="-128"/>
              </a:rPr>
              <a:t>Donations help us continue to present </a:t>
            </a:r>
            <a:r>
              <a:rPr lang="en-US" altLang="en-US" sz="2400" b="1" i="1" smtClean="0">
                <a:latin typeface="Arial" pitchFamily="34" charset="0"/>
                <a:ea typeface="ＭＳ Ｐゴシック" pitchFamily="34" charset="-128"/>
              </a:rPr>
              <a:t>The Wonders of Physics </a:t>
            </a:r>
            <a:r>
              <a:rPr lang="en-US" altLang="en-US" sz="2400" smtClean="0">
                <a:latin typeface="Arial" pitchFamily="34" charset="0"/>
                <a:ea typeface="ＭＳ Ｐゴシック" pitchFamily="34" charset="-128"/>
              </a:rPr>
              <a:t>year after year!</a:t>
            </a:r>
          </a:p>
          <a:p>
            <a:pPr eaLnBrk="1" hangingPunct="1"/>
            <a:r>
              <a:rPr lang="en-US" altLang="en-US" sz="2400" smtClean="0">
                <a:latin typeface="Arial" pitchFamily="34" charset="0"/>
                <a:ea typeface="ＭＳ Ｐゴシック" pitchFamily="34" charset="-128"/>
              </a:rPr>
              <a:t>Donation bins are located outside of the lecture room.</a:t>
            </a:r>
          </a:p>
          <a:p>
            <a:pPr eaLnBrk="1" hangingPunct="1"/>
            <a:r>
              <a:rPr lang="en-US" altLang="en-US" sz="2400" b="1" i="1" smtClean="0">
                <a:latin typeface="Arial" pitchFamily="34" charset="0"/>
                <a:ea typeface="ＭＳ Ｐゴシック" pitchFamily="34" charset="-128"/>
              </a:rPr>
              <a:t>Donate online!  </a:t>
            </a:r>
            <a:r>
              <a:rPr lang="en-US" altLang="en-US" sz="2400" smtClean="0">
                <a:latin typeface="Arial" pitchFamily="34" charset="0"/>
                <a:ea typeface="ＭＳ Ｐゴシック" pitchFamily="34" charset="-128"/>
              </a:rPr>
              <a:t>Visit wonders.physics.wisc.edu </a:t>
            </a:r>
            <a:br>
              <a:rPr lang="en-US" altLang="en-US" sz="2400" smtClean="0">
                <a:latin typeface="Arial" pitchFamily="34" charset="0"/>
                <a:ea typeface="ＭＳ Ｐゴシック" pitchFamily="34" charset="-128"/>
              </a:rPr>
            </a:br>
            <a:r>
              <a:rPr lang="en-US" altLang="en-US" sz="2400" smtClean="0">
                <a:latin typeface="Arial" pitchFamily="34" charset="0"/>
                <a:ea typeface="ＭＳ Ｐゴシック" pitchFamily="34" charset="-128"/>
              </a:rPr>
              <a:t>and click the </a:t>
            </a:r>
            <a:r>
              <a:rPr lang="en-US" altLang="en-US" sz="2400" b="1" i="1" smtClean="0">
                <a:latin typeface="Arial" pitchFamily="34" charset="0"/>
                <a:ea typeface="ＭＳ Ｐゴシック" pitchFamily="34" charset="-128"/>
              </a:rPr>
              <a:t>Donate</a:t>
            </a:r>
            <a:r>
              <a:rPr lang="en-US" altLang="en-US" sz="2400" smtClean="0">
                <a:latin typeface="Arial" pitchFamily="34" charset="0"/>
                <a:ea typeface="ＭＳ Ｐゴシック" pitchFamily="34" charset="-128"/>
              </a:rPr>
              <a:t> tab.</a:t>
            </a:r>
          </a:p>
        </p:txBody>
      </p:sp>
      <p:pic>
        <p:nvPicPr>
          <p:cNvPr id="18435" name="Picture 2" descr="TWoP Logo - two to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6968" y="1828800"/>
            <a:ext cx="36576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a:ext uri="{FAA26D3D-D897-4be2-8F04-BA451C77F1D7}">
              <ma14:placeholderFlag xmlns:ma14="http://schemas.microsoft.com/office/mac/drawingml/2011/main" xmlns="" val="1"/>
            </a:ext>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Funding Support</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1746" name="Content Placeholder 2"/>
          <p:cNvSpPr>
            <a:spLocks noGrp="1"/>
          </p:cNvSpPr>
          <p:nvPr>
            <p:ph sz="half" idx="1"/>
          </p:nvPr>
        </p:nvSpPr>
        <p:spPr>
          <a:xfrm>
            <a:off x="457200" y="1417638"/>
            <a:ext cx="8229600" cy="1663700"/>
          </a:xfrm>
        </p:spPr>
        <p:txBody>
          <a:bodyPr/>
          <a:lstStyle/>
          <a:p>
            <a:pPr marL="0" indent="0" algn="just" eaLnBrk="1" hangingPunct="1">
              <a:buFont typeface="Arial" charset="0"/>
              <a:buNone/>
              <a:defRPr/>
            </a:pPr>
            <a:r>
              <a:rPr lang="en-US" sz="2400" dirty="0">
                <a:latin typeface="Arial" charset="0"/>
                <a:ea typeface="ＭＳ Ｐゴシック" charset="0"/>
                <a:cs typeface="ＭＳ Ｐゴシック" charset="0"/>
              </a:rPr>
              <a:t>The Wonders of Physics program is made possible </a:t>
            </a:r>
            <a:r>
              <a:rPr lang="en-US" sz="2400" dirty="0" smtClean="0">
                <a:latin typeface="Arial" charset="0"/>
                <a:ea typeface="ＭＳ Ｐゴシック" charset="0"/>
                <a:cs typeface="ＭＳ Ｐゴシック" charset="0"/>
              </a:rPr>
              <a:t>by grants </a:t>
            </a:r>
            <a:r>
              <a:rPr lang="en-US" sz="2400" dirty="0">
                <a:latin typeface="Arial" charset="0"/>
                <a:ea typeface="ＭＳ Ｐゴシック" charset="0"/>
                <a:cs typeface="ＭＳ Ｐゴシック" charset="0"/>
              </a:rPr>
              <a:t>from the Office of Fusion Energy </a:t>
            </a:r>
            <a:r>
              <a:rPr lang="en-US" sz="2400" dirty="0" smtClean="0">
                <a:latin typeface="Arial" charset="0"/>
                <a:ea typeface="ＭＳ Ｐゴシック" charset="0"/>
                <a:cs typeface="ＭＳ Ｐゴシック" charset="0"/>
              </a:rPr>
              <a:t>Sciences of </a:t>
            </a:r>
            <a:r>
              <a:rPr lang="en-US" sz="2400" dirty="0">
                <a:latin typeface="Arial" charset="0"/>
                <a:ea typeface="ＭＳ Ｐゴシック" charset="0"/>
                <a:cs typeface="ＭＳ Ｐゴシック" charset="0"/>
              </a:rPr>
              <a:t>the United States Department of </a:t>
            </a:r>
            <a:r>
              <a:rPr lang="en-US" sz="2400" dirty="0" smtClean="0">
                <a:latin typeface="Arial" charset="0"/>
                <a:ea typeface="ＭＳ Ｐゴシック" charset="0"/>
                <a:cs typeface="ＭＳ Ｐゴシック" charset="0"/>
              </a:rPr>
              <a:t>Energy, the National </a:t>
            </a:r>
            <a:r>
              <a:rPr lang="en-US" sz="2400" dirty="0">
                <a:latin typeface="Arial" charset="0"/>
                <a:ea typeface="ＭＳ Ｐゴシック" charset="0"/>
                <a:cs typeface="ＭＳ Ｐゴシック" charset="0"/>
              </a:rPr>
              <a:t>Science </a:t>
            </a:r>
            <a:r>
              <a:rPr lang="en-US" sz="2400" dirty="0" smtClean="0">
                <a:latin typeface="Arial" charset="0"/>
                <a:ea typeface="ＭＳ Ｐゴシック" charset="0"/>
                <a:cs typeface="ＭＳ Ｐゴシック" charset="0"/>
              </a:rPr>
              <a:t>Foundation, and </a:t>
            </a:r>
            <a:r>
              <a:rPr lang="en-US" sz="2400" b="1" i="1" dirty="0" smtClean="0">
                <a:latin typeface="Arial" charset="0"/>
                <a:ea typeface="ＭＳ Ｐゴシック" charset="0"/>
                <a:cs typeface="ＭＳ Ｐゴシック" charset="0"/>
              </a:rPr>
              <a:t>your generous contributions!</a:t>
            </a:r>
            <a:endParaRPr lang="en-US" sz="2400" b="1" i="1" dirty="0">
              <a:latin typeface="Arial" charset="0"/>
              <a:ea typeface="ＭＳ Ｐゴシック" charset="0"/>
              <a:cs typeface="ＭＳ Ｐゴシック" charset="0"/>
            </a:endParaRPr>
          </a:p>
          <a:p>
            <a:pPr eaLnBrk="1" hangingPunct="1">
              <a:buFont typeface="Arial" charset="0"/>
              <a:buChar char="•"/>
              <a:defRPr/>
            </a:pPr>
            <a:endParaRPr lang="en-US" sz="2400" dirty="0">
              <a:latin typeface="Arial" charset="0"/>
              <a:ea typeface="ＭＳ Ｐゴシック" charset="0"/>
              <a:cs typeface="ＭＳ Ｐゴシック" charset="0"/>
            </a:endParaRPr>
          </a:p>
          <a:p>
            <a:pPr eaLnBrk="1" hangingPunct="1">
              <a:buFont typeface="Arial" charset="0"/>
              <a:buChar char="•"/>
              <a:defRPr/>
            </a:pPr>
            <a:endParaRPr lang="en-US" sz="2400" dirty="0">
              <a:latin typeface="Arial" charset="0"/>
              <a:ea typeface="ＭＳ Ｐゴシック" charset="0"/>
              <a:cs typeface="ＭＳ Ｐゴシック" charset="0"/>
            </a:endParaRPr>
          </a:p>
          <a:p>
            <a:pPr eaLnBrk="1" hangingPunct="1">
              <a:buFont typeface="Arial" charset="0"/>
              <a:buChar char="•"/>
              <a:defRPr/>
            </a:pPr>
            <a:endParaRPr lang="en-US" sz="2400" dirty="0">
              <a:latin typeface="Arial" charset="0"/>
              <a:ea typeface="ＭＳ Ｐゴシック" charset="0"/>
              <a:cs typeface="ＭＳ Ｐゴシック" charset="0"/>
            </a:endParaRPr>
          </a:p>
          <a:p>
            <a:pPr eaLnBrk="1" hangingPunct="1">
              <a:buFont typeface="Arial" charset="0"/>
              <a:buChar char="•"/>
              <a:defRPr/>
            </a:pPr>
            <a:endParaRPr lang="en-US" sz="2400" dirty="0">
              <a:latin typeface="Arial" charset="0"/>
              <a:ea typeface="ＭＳ Ｐゴシック" charset="0"/>
              <a:cs typeface="ＭＳ Ｐゴシック" charset="0"/>
            </a:endParaRPr>
          </a:p>
          <a:p>
            <a:pPr eaLnBrk="1" hangingPunct="1">
              <a:buFont typeface="Arial" charset="0"/>
              <a:buChar char="•"/>
              <a:defRPr/>
            </a:pPr>
            <a:endParaRPr lang="en-US" sz="2400" dirty="0">
              <a:latin typeface="Arial" charset="0"/>
              <a:ea typeface="ＭＳ Ｐゴシック" charset="0"/>
              <a:cs typeface="ＭＳ Ｐゴシック" charset="0"/>
            </a:endParaRPr>
          </a:p>
        </p:txBody>
      </p:sp>
      <p:grpSp>
        <p:nvGrpSpPr>
          <p:cNvPr id="33795" name="Group 5"/>
          <p:cNvGrpSpPr>
            <a:grpSpLocks/>
          </p:cNvGrpSpPr>
          <p:nvPr/>
        </p:nvGrpSpPr>
        <p:grpSpPr bwMode="auto">
          <a:xfrm>
            <a:off x="1371600" y="3048000"/>
            <a:ext cx="6400800" cy="2743200"/>
            <a:chOff x="1143000" y="3505200"/>
            <a:chExt cx="6400800" cy="2743200"/>
          </a:xfrm>
        </p:grpSpPr>
        <p:pic>
          <p:nvPicPr>
            <p:cNvPr id="337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05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5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itle 1"/>
          <p:cNvSpPr txBox="1">
            <a:spLocks/>
          </p:cNvSpPr>
          <p:nvPr/>
        </p:nvSpPr>
        <p:spPr bwMode="auto">
          <a:xfrm>
            <a:off x="457200" y="5562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28" charset="-128"/>
                <a:cs typeface="ＭＳ Ｐゴシック"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5pPr>
            <a:lvl6pPr marL="4572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6pPr>
            <a:lvl7pPr marL="9144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7pPr>
            <a:lvl8pPr marL="13716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8pPr>
            <a:lvl9pPr marL="18288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9p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Thank you!</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Tree>
  </p:cSld>
  <p:clrMapOvr>
    <a:masterClrMapping/>
  </p:clrMapOvr>
  <p:transition spd="slow" advClick="0" advTm="10000">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517446"/>
      </p:ext>
    </p:extLst>
  </p:cSld>
  <p:clrMapOvr>
    <a:masterClrMapping/>
  </p:clrMapOvr>
  <p:transition spd="slow" advClick="0" advTm="10000">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extLst>
            <a:ext uri="{FAA26D3D-D897-4be2-8F04-BA451C77F1D7}">
              <ma14:placeholderFlag xmlns:ma14="http://schemas.microsoft.com/office/mac/drawingml/2011/main" xmlns="" val="1"/>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Professor Clint Sprott</a:t>
            </a:r>
          </a:p>
        </p:txBody>
      </p:sp>
      <p:sp>
        <p:nvSpPr>
          <p:cNvPr id="2" name="Content Placeholder 2"/>
          <p:cNvSpPr>
            <a:spLocks noGrp="1"/>
          </p:cNvSpPr>
          <p:nvPr>
            <p:ph sz="half" idx="1"/>
          </p:nvPr>
        </p:nvSpPr>
        <p:spPr>
          <a:xfrm>
            <a:off x="641350" y="1600200"/>
            <a:ext cx="3749675" cy="4651375"/>
          </a:xfrm>
        </p:spPr>
        <p:txBody>
          <a:bodyPr/>
          <a:lstStyle/>
          <a:p>
            <a:pPr eaLnBrk="1" hangingPunct="1"/>
            <a:r>
              <a:rPr lang="en-US" altLang="en-US" sz="2600" dirty="0" smtClean="0">
                <a:latin typeface="Arial" pitchFamily="34" charset="0"/>
                <a:ea typeface="ＭＳ Ｐゴシック" pitchFamily="34" charset="-128"/>
              </a:rPr>
              <a:t>Since 1984, Professor </a:t>
            </a:r>
            <a:r>
              <a:rPr lang="en-US" altLang="en-US" sz="2600" dirty="0" err="1" smtClean="0">
                <a:latin typeface="Arial" pitchFamily="34" charset="0"/>
                <a:ea typeface="ＭＳ Ｐゴシック" pitchFamily="34" charset="-128"/>
              </a:rPr>
              <a:t>Sprott</a:t>
            </a:r>
            <a:r>
              <a:rPr lang="en-US" altLang="en-US" sz="2600" dirty="0" smtClean="0">
                <a:latin typeface="Arial" pitchFamily="34" charset="0"/>
                <a:ea typeface="ＭＳ Ｐゴシック" pitchFamily="34" charset="-128"/>
              </a:rPr>
              <a:t> has presented </a:t>
            </a:r>
            <a:r>
              <a:rPr lang="en-US" altLang="en-US" sz="2600" i="1" dirty="0" smtClean="0">
                <a:latin typeface="Arial" pitchFamily="34" charset="0"/>
                <a:ea typeface="ＭＳ Ｐゴシック" pitchFamily="34" charset="-128"/>
              </a:rPr>
              <a:t>The Wonders of Physics</a:t>
            </a:r>
            <a:r>
              <a:rPr lang="en-US" altLang="en-US" sz="2600" dirty="0" smtClean="0">
                <a:latin typeface="Arial" pitchFamily="34" charset="0"/>
                <a:ea typeface="ＭＳ Ｐゴシック" pitchFamily="34" charset="-128"/>
              </a:rPr>
              <a:t>.</a:t>
            </a:r>
          </a:p>
          <a:p>
            <a:pPr eaLnBrk="1" hangingPunct="1"/>
            <a:r>
              <a:rPr lang="en-US" altLang="en-US" sz="2600" dirty="0" smtClean="0">
                <a:latin typeface="Arial" pitchFamily="34" charset="0"/>
                <a:ea typeface="ＭＳ Ｐゴシック" pitchFamily="34" charset="-128"/>
              </a:rPr>
              <a:t>He became a Professor of Physics at UW-Madison in 1973.</a:t>
            </a:r>
          </a:p>
          <a:p>
            <a:pPr eaLnBrk="1" hangingPunct="1"/>
            <a:r>
              <a:rPr lang="en-US" altLang="en-US" sz="2600" dirty="0" smtClean="0">
                <a:latin typeface="Arial" pitchFamily="34" charset="0"/>
                <a:ea typeface="ＭＳ Ｐゴシック" pitchFamily="34" charset="-128"/>
              </a:rPr>
              <a:t>His research is in plasma physics and chaos.</a:t>
            </a:r>
          </a:p>
          <a:p>
            <a:pPr eaLnBrk="1" hangingPunct="1"/>
            <a:endParaRPr lang="en-US" altLang="en-US" sz="2600" dirty="0" smtClean="0">
              <a:latin typeface="Arial" pitchFamily="34" charset="0"/>
              <a:ea typeface="ＭＳ Ｐゴシック" pitchFamily="34" charset="-128"/>
            </a:endParaRPr>
          </a:p>
          <a:p>
            <a:pPr eaLnBrk="1" hangingPunct="1"/>
            <a:endParaRPr lang="en-US" altLang="en-US" sz="2600" dirty="0" smtClean="0">
              <a:latin typeface="Arial" pitchFamily="34" charset="0"/>
              <a:ea typeface="ＭＳ Ｐゴシック" pitchFamily="34" charset="-128"/>
            </a:endParaRPr>
          </a:p>
        </p:txBody>
      </p:sp>
      <p:pic>
        <p:nvPicPr>
          <p:cNvPr id="225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340836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44562"/>
          </a:xfrm>
          <a:extLst>
            <a:ext uri="{FAA26D3D-D897-4be2-8F04-BA451C77F1D7}">
              <ma14:placeholderFlag xmlns:ma14="http://schemas.microsoft.com/office/mac/drawingml/2011/main" xmlns="" val="1"/>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Don’t </a:t>
            </a: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miss the Physics Fair!</a:t>
            </a:r>
          </a:p>
        </p:txBody>
      </p:sp>
      <p:sp>
        <p:nvSpPr>
          <p:cNvPr id="2" name="Content Placeholder 2"/>
          <p:cNvSpPr>
            <a:spLocks noGrp="1"/>
          </p:cNvSpPr>
          <p:nvPr>
            <p:ph sz="half" idx="1"/>
          </p:nvPr>
        </p:nvSpPr>
        <p:spPr>
          <a:xfrm>
            <a:off x="914400" y="5105400"/>
            <a:ext cx="7620000" cy="1752600"/>
          </a:xfrm>
        </p:spPr>
        <p:txBody>
          <a:bodyPr/>
          <a:lstStyle/>
          <a:p>
            <a:pPr eaLnBrk="1" hangingPunct="1">
              <a:lnSpc>
                <a:spcPct val="90000"/>
              </a:lnSpc>
            </a:pPr>
            <a:r>
              <a:rPr lang="en-US" altLang="en-US" sz="2200" smtClean="0">
                <a:solidFill>
                  <a:srgbClr val="000000"/>
                </a:solidFill>
                <a:latin typeface="Arial" pitchFamily="34" charset="0"/>
                <a:ea typeface="ＭＳ Ｐゴシック" pitchFamily="34" charset="-128"/>
              </a:rPr>
              <a:t>Hands-on activities and lab tours</a:t>
            </a:r>
          </a:p>
          <a:p>
            <a:pPr eaLnBrk="1" hangingPunct="1">
              <a:lnSpc>
                <a:spcPct val="90000"/>
              </a:lnSpc>
            </a:pPr>
            <a:r>
              <a:rPr lang="en-US" altLang="en-US" sz="2200" smtClean="0">
                <a:solidFill>
                  <a:srgbClr val="000000"/>
                </a:solidFill>
                <a:latin typeface="Arial" pitchFamily="34" charset="0"/>
                <a:ea typeface="ＭＳ Ｐゴシック" pitchFamily="34" charset="-128"/>
              </a:rPr>
              <a:t>Meet scientists and students</a:t>
            </a:r>
          </a:p>
          <a:p>
            <a:pPr eaLnBrk="1" hangingPunct="1">
              <a:lnSpc>
                <a:spcPct val="90000"/>
              </a:lnSpc>
            </a:pPr>
            <a:r>
              <a:rPr lang="en-US" altLang="en-US" sz="2200" smtClean="0">
                <a:solidFill>
                  <a:srgbClr val="000000"/>
                </a:solidFill>
                <a:latin typeface="Arial" pitchFamily="34" charset="0"/>
                <a:ea typeface="ＭＳ Ｐゴシック" pitchFamily="34" charset="-128"/>
              </a:rPr>
              <a:t>Free and open to the public. No tickets required.</a:t>
            </a:r>
          </a:p>
          <a:p>
            <a:pPr eaLnBrk="1" hangingPunct="1">
              <a:lnSpc>
                <a:spcPct val="90000"/>
              </a:lnSpc>
            </a:pPr>
            <a:r>
              <a:rPr lang="en-US" altLang="en-US" sz="2200" smtClean="0">
                <a:solidFill>
                  <a:srgbClr val="000000"/>
                </a:solidFill>
                <a:latin typeface="Arial" pitchFamily="34" charset="0"/>
                <a:ea typeface="ＭＳ Ｐゴシック" pitchFamily="34" charset="-128"/>
              </a:rPr>
              <a:t>http://wonders.physics.wisc.edu/physics-fair.htm</a:t>
            </a:r>
          </a:p>
        </p:txBody>
      </p:sp>
      <p:pic>
        <p:nvPicPr>
          <p:cNvPr id="16387" name="Picture 2" descr="Physics fair logo 2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90625"/>
            <a:ext cx="64008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44485" y="268069"/>
            <a:ext cx="593984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Madison Symmetric Torus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ea typeface="ＭＳ Ｐゴシック" charset="0"/>
              <a:cs typeface="ＭＳ Ｐゴシック" charset="0"/>
            </a:endParaRPr>
          </a:p>
        </p:txBody>
      </p:sp>
      <p:sp>
        <p:nvSpPr>
          <p:cNvPr id="6" name="TextBox 5"/>
          <p:cNvSpPr txBox="1"/>
          <p:nvPr/>
        </p:nvSpPr>
        <p:spPr>
          <a:xfrm>
            <a:off x="5410200" y="1944688"/>
            <a:ext cx="3200400" cy="3694112"/>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US" altLang="en-US" sz="1800" dirty="0"/>
              <a:t>Plasma is created when five giant capacitor banks dump </a:t>
            </a:r>
            <a:r>
              <a:rPr lang="en-US" altLang="en-US" sz="1800" b="1" i="1" dirty="0"/>
              <a:t>20 million watts </a:t>
            </a:r>
            <a:r>
              <a:rPr lang="en-US" altLang="en-US" sz="1800" dirty="0"/>
              <a:t>of power in 1/10</a:t>
            </a:r>
            <a:r>
              <a:rPr lang="en-US" altLang="en-US" sz="1800" baseline="30000" dirty="0"/>
              <a:t>th</a:t>
            </a:r>
            <a:r>
              <a:rPr lang="en-US" altLang="en-US" sz="1800" dirty="0"/>
              <a:t> of a second! That’s enough juice to light up a small town (very briefly).</a:t>
            </a:r>
          </a:p>
          <a:p>
            <a:pPr algn="just" eaLnBrk="1" hangingPunct="1"/>
            <a:endParaRPr lang="en-US" altLang="en-US" sz="1800" dirty="0"/>
          </a:p>
          <a:p>
            <a:pPr algn="just" eaLnBrk="1" hangingPunct="1"/>
            <a:r>
              <a:rPr lang="en-US" altLang="en-US" sz="1800" dirty="0"/>
              <a:t>Every time the MST fires, it makes a loud </a:t>
            </a:r>
            <a:r>
              <a:rPr lang="en-US" altLang="en-US" sz="1800" b="1" dirty="0"/>
              <a:t>'WOMP'</a:t>
            </a:r>
            <a:r>
              <a:rPr lang="en-US" altLang="en-US" sz="1800" dirty="0"/>
              <a:t>, scaring the </a:t>
            </a:r>
            <a:r>
              <a:rPr lang="en-US" altLang="en-US" sz="1800" dirty="0" err="1"/>
              <a:t>bejeezus</a:t>
            </a:r>
            <a:r>
              <a:rPr lang="en-US" altLang="en-US" sz="1800" dirty="0"/>
              <a:t> out of unsuspecting students as they walk by!</a:t>
            </a:r>
          </a:p>
          <a:p>
            <a:pPr algn="just" eaLnBrk="1" hangingPunct="1"/>
            <a:endParaRPr lang="en-US" altLang="en-US" sz="1800" dirty="0"/>
          </a:p>
        </p:txBody>
      </p:sp>
      <p:sp>
        <p:nvSpPr>
          <p:cNvPr id="28676" name="TextBox 6"/>
          <p:cNvSpPr txBox="1">
            <a:spLocks noChangeArrowheads="1"/>
          </p:cNvSpPr>
          <p:nvPr/>
        </p:nvSpPr>
        <p:spPr bwMode="auto">
          <a:xfrm>
            <a:off x="457200" y="12192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defRPr/>
            </a:pPr>
            <a:r>
              <a:rPr lang="en-US" sz="1800" spc="-20" dirty="0"/>
              <a:t>The Madison Symmetric Torus </a:t>
            </a:r>
            <a:r>
              <a:rPr lang="en-US" sz="1800" spc="-20" dirty="0" smtClean="0"/>
              <a:t>(MST) produces </a:t>
            </a:r>
            <a:r>
              <a:rPr lang="en-US" sz="1800" spc="-20" dirty="0"/>
              <a:t>hot plasma for research in plasma physics and fusion power generation, the energy source of the sun.</a:t>
            </a:r>
          </a:p>
        </p:txBody>
      </p:sp>
      <p:sp>
        <p:nvSpPr>
          <p:cNvPr id="28677" name="TextBox 7"/>
          <p:cNvSpPr txBox="1">
            <a:spLocks noChangeArrowheads="1"/>
          </p:cNvSpPr>
          <p:nvPr/>
        </p:nvSpPr>
        <p:spPr bwMode="auto">
          <a:xfrm>
            <a:off x="457200" y="57912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defRPr/>
            </a:pPr>
            <a:r>
              <a:rPr lang="en-US" sz="1800" dirty="0" smtClean="0"/>
              <a:t>The MST is </a:t>
            </a:r>
            <a:r>
              <a:rPr lang="en-US" sz="1800" spc="-20" dirty="0" smtClean="0"/>
              <a:t>located right here in Chamberlin Hall.  </a:t>
            </a:r>
            <a:endParaRPr lang="en-US" sz="1800" dirty="0" smtClean="0"/>
          </a:p>
        </p:txBody>
      </p:sp>
      <p:sp>
        <p:nvSpPr>
          <p:cNvPr id="25605" name="TextBox 10"/>
          <p:cNvSpPr txBox="1">
            <a:spLocks noChangeArrowheads="1"/>
          </p:cNvSpPr>
          <p:nvPr/>
        </p:nvSpPr>
        <p:spPr bwMode="auto">
          <a:xfrm>
            <a:off x="457200" y="6335713"/>
            <a:ext cx="6580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i="1"/>
              <a:t>Visit http://plasma.physics.wisc.edu for more information.</a:t>
            </a:r>
          </a:p>
        </p:txBody>
      </p:sp>
      <p:pic>
        <p:nvPicPr>
          <p:cNvPr id="25606" name="Picture 1"/>
          <p:cNvPicPr>
            <a:picLocks noChangeAspect="1"/>
          </p:cNvPicPr>
          <p:nvPr/>
        </p:nvPicPr>
        <p:blipFill>
          <a:blip r:embed="rId2">
            <a:extLst>
              <a:ext uri="{28A0092B-C50C-407E-A947-70E740481C1C}">
                <a14:useLocalDpi xmlns:a14="http://schemas.microsoft.com/office/drawing/2010/main" val="0"/>
              </a:ext>
            </a:extLst>
          </a:blip>
          <a:srcRect r="3828" b="5061"/>
          <a:stretch>
            <a:fillRect/>
          </a:stretch>
        </p:blipFill>
        <p:spPr bwMode="auto">
          <a:xfrm>
            <a:off x="457200" y="2057400"/>
            <a:ext cx="48244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107950"/>
            <a:ext cx="9067800" cy="1309688"/>
          </a:xfrm>
          <a:extLst>
            <a:ext uri="{FAA26D3D-D897-4be2-8F04-BA451C77F1D7}">
              <ma14:placeholderFlag xmlns:ma14="http://schemas.microsoft.com/office/mac/drawingml/2011/main" xmlns="" val="1"/>
            </a:ext>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b="1"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Wonders of Physics Traveling Show can visit your school!</a:t>
            </a:r>
          </a:p>
        </p:txBody>
      </p:sp>
      <p:sp>
        <p:nvSpPr>
          <p:cNvPr id="14338" name="Content Placeholder 2"/>
          <p:cNvSpPr>
            <a:spLocks noGrp="1"/>
          </p:cNvSpPr>
          <p:nvPr>
            <p:ph sz="half" idx="1"/>
          </p:nvPr>
        </p:nvSpPr>
        <p:spPr>
          <a:xfrm>
            <a:off x="381000" y="1981200"/>
            <a:ext cx="4572000" cy="4572000"/>
          </a:xfrm>
        </p:spPr>
        <p:txBody>
          <a:bodyPr/>
          <a:lstStyle/>
          <a:p>
            <a:pPr eaLnBrk="1" hangingPunct="1">
              <a:lnSpc>
                <a:spcPct val="90000"/>
              </a:lnSpc>
              <a:buFont typeface="Wingdings 2" pitchFamily="18" charset="2"/>
              <a:buChar char=""/>
            </a:pPr>
            <a:r>
              <a:rPr lang="en-US" altLang="en-US" sz="2600" dirty="0" smtClean="0">
                <a:solidFill>
                  <a:srgbClr val="000000"/>
                </a:solidFill>
                <a:ea typeface="ＭＳ Ｐゴシック" pitchFamily="34" charset="-128"/>
              </a:rPr>
              <a:t>Over 1000 traveling shows have been presented to 100,000+ students </a:t>
            </a:r>
            <a:r>
              <a:rPr lang="en-US" altLang="en-US" sz="2600" dirty="0" smtClean="0">
                <a:solidFill>
                  <a:srgbClr val="000000"/>
                </a:solidFill>
                <a:ea typeface="ＭＳ Ｐゴシック" pitchFamily="34" charset="-128"/>
              </a:rPr>
              <a:t>in all 76 Wisconsin counties, </a:t>
            </a:r>
            <a:r>
              <a:rPr lang="en-US" altLang="en-US" sz="2600" dirty="0" smtClean="0">
                <a:solidFill>
                  <a:srgbClr val="000000"/>
                </a:solidFill>
                <a:ea typeface="ＭＳ Ｐゴシック" pitchFamily="34" charset="-128"/>
              </a:rPr>
              <a:t>31 other </a:t>
            </a:r>
            <a:r>
              <a:rPr lang="en-US" altLang="en-US" sz="2600" dirty="0" smtClean="0">
                <a:solidFill>
                  <a:srgbClr val="000000"/>
                </a:solidFill>
                <a:ea typeface="ＭＳ Ｐゴシック" pitchFamily="34" charset="-128"/>
              </a:rPr>
              <a:t>states, and 5 foreign countries.</a:t>
            </a:r>
            <a:endParaRPr lang="en-US" altLang="en-US" sz="2600" dirty="0" smtClean="0">
              <a:solidFill>
                <a:srgbClr val="000000"/>
              </a:solidFill>
              <a:ea typeface="ＭＳ Ｐゴシック" pitchFamily="34" charset="-128"/>
            </a:endParaRPr>
          </a:p>
          <a:p>
            <a:pPr eaLnBrk="1" hangingPunct="1">
              <a:lnSpc>
                <a:spcPct val="90000"/>
              </a:lnSpc>
              <a:buFont typeface="Wingdings 2" pitchFamily="18" charset="2"/>
              <a:buChar char=""/>
            </a:pPr>
            <a:r>
              <a:rPr lang="en-US" altLang="en-US" sz="2600" dirty="0" smtClean="0">
                <a:solidFill>
                  <a:srgbClr val="000000"/>
                </a:solidFill>
                <a:ea typeface="ＭＳ Ｐゴシック" pitchFamily="34" charset="-128"/>
              </a:rPr>
              <a:t>The Wonders </a:t>
            </a:r>
            <a:r>
              <a:rPr lang="en-US" altLang="en-US" sz="2600" dirty="0" smtClean="0">
                <a:solidFill>
                  <a:srgbClr val="000000"/>
                </a:solidFill>
                <a:ea typeface="ＭＳ Ｐゴシック" pitchFamily="34" charset="-128"/>
              </a:rPr>
              <a:t>of Physics shows make a great science assembly program for school groups of all grade levels.</a:t>
            </a:r>
          </a:p>
          <a:p>
            <a:pPr eaLnBrk="1" hangingPunct="1">
              <a:lnSpc>
                <a:spcPct val="90000"/>
              </a:lnSpc>
              <a:buFont typeface="Wingdings 2" pitchFamily="18" charset="2"/>
              <a:buChar char=""/>
            </a:pPr>
            <a:r>
              <a:rPr lang="en-US" altLang="ja-JP" sz="2600" dirty="0" smtClean="0">
                <a:solidFill>
                  <a:srgbClr val="000000"/>
                </a:solidFill>
                <a:ea typeface="ＭＳ Ｐゴシック" pitchFamily="34" charset="-128"/>
              </a:rPr>
              <a:t>For </a:t>
            </a:r>
            <a:r>
              <a:rPr lang="en-US" altLang="ja-JP" sz="2600" dirty="0" smtClean="0">
                <a:solidFill>
                  <a:srgbClr val="000000"/>
                </a:solidFill>
                <a:ea typeface="ＭＳ Ｐゴシック" pitchFamily="34" charset="-128"/>
              </a:rPr>
              <a:t>more </a:t>
            </a:r>
            <a:r>
              <a:rPr lang="en-US" altLang="ja-JP" sz="2600" dirty="0" smtClean="0">
                <a:solidFill>
                  <a:srgbClr val="000000"/>
                </a:solidFill>
                <a:ea typeface="ＭＳ Ｐゴシック" pitchFamily="34" charset="-128"/>
              </a:rPr>
              <a:t>information, see wonders.physics.wisc.edu</a:t>
            </a:r>
            <a:endParaRPr lang="en-US" altLang="en-US" sz="2600" dirty="0" smtClean="0">
              <a:solidFill>
                <a:srgbClr val="000000"/>
              </a:solidFill>
              <a:ea typeface="ＭＳ Ｐゴシック" pitchFamily="34" charset="-128"/>
            </a:endParaRPr>
          </a:p>
        </p:txBody>
      </p:sp>
      <p:pic>
        <p:nvPicPr>
          <p:cNvPr id="143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81200"/>
            <a:ext cx="347345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 y="107950"/>
            <a:ext cx="8915400" cy="1309688"/>
          </a:xfrm>
          <a:extLst>
            <a:ext uri="{FAA26D3D-D897-4be2-8F04-BA451C77F1D7}">
              <ma14:placeholderFlag xmlns:ma14="http://schemas.microsoft.com/office/mac/drawingml/2011/main" xmlns="" val="1"/>
            </a:ext>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36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Physics Demonstrations: A Sourcebook for Teachers of Physics</a:t>
            </a:r>
          </a:p>
        </p:txBody>
      </p:sp>
      <p:sp>
        <p:nvSpPr>
          <p:cNvPr id="20482" name="Content Placeholder 2"/>
          <p:cNvSpPr>
            <a:spLocks noGrp="1"/>
          </p:cNvSpPr>
          <p:nvPr>
            <p:ph sz="half" idx="1"/>
          </p:nvPr>
        </p:nvSpPr>
        <p:spPr>
          <a:xfrm>
            <a:off x="228600" y="1600200"/>
            <a:ext cx="4521200" cy="4651375"/>
          </a:xfrm>
        </p:spPr>
        <p:txBody>
          <a:bodyPr/>
          <a:lstStyle/>
          <a:p>
            <a:pPr eaLnBrk="1" hangingPunct="1">
              <a:lnSpc>
                <a:spcPct val="80000"/>
              </a:lnSpc>
              <a:buFont typeface="Wingdings 2" pitchFamily="18" charset="2"/>
              <a:buChar char=""/>
            </a:pPr>
            <a:r>
              <a:rPr lang="en-US" altLang="en-US" sz="2600" dirty="0" smtClean="0">
                <a:ea typeface="ＭＳ Ｐゴシック" pitchFamily="34" charset="-128"/>
              </a:rPr>
              <a:t>Professor Clint </a:t>
            </a:r>
            <a:r>
              <a:rPr lang="en-US" altLang="en-US" sz="2600" dirty="0" err="1" smtClean="0">
                <a:ea typeface="ＭＳ Ｐゴシック" pitchFamily="34" charset="-128"/>
              </a:rPr>
              <a:t>Sprott’</a:t>
            </a:r>
            <a:r>
              <a:rPr lang="en-US" altLang="ja-JP" sz="2600" dirty="0" err="1" smtClean="0">
                <a:ea typeface="ＭＳ Ｐゴシック" pitchFamily="34" charset="-128"/>
              </a:rPr>
              <a:t>s</a:t>
            </a:r>
            <a:r>
              <a:rPr lang="en-US" altLang="ja-JP" sz="2600" dirty="0" smtClean="0">
                <a:ea typeface="ＭＳ Ｐゴシック" pitchFamily="34" charset="-128"/>
              </a:rPr>
              <a:t> </a:t>
            </a:r>
            <a:r>
              <a:rPr lang="en-US" altLang="ja-JP" sz="2600" dirty="0" smtClean="0">
                <a:ea typeface="ＭＳ Ｐゴシック" pitchFamily="34" charset="-128"/>
              </a:rPr>
              <a:t>book is a great resource for any science teacher.</a:t>
            </a:r>
          </a:p>
          <a:p>
            <a:pPr eaLnBrk="1" hangingPunct="1">
              <a:lnSpc>
                <a:spcPct val="80000"/>
              </a:lnSpc>
              <a:buFont typeface="Wingdings 2" pitchFamily="18" charset="2"/>
              <a:buChar char=""/>
            </a:pPr>
            <a:r>
              <a:rPr lang="en-US" altLang="en-US" sz="2600" dirty="0" smtClean="0">
                <a:ea typeface="ＭＳ Ｐゴシック" pitchFamily="34" charset="-128"/>
              </a:rPr>
              <a:t>It contains detailed descriptions of 85 physics demonstrations used in The Wonders of Physics.</a:t>
            </a:r>
          </a:p>
          <a:p>
            <a:pPr eaLnBrk="1" hangingPunct="1">
              <a:lnSpc>
                <a:spcPct val="80000"/>
              </a:lnSpc>
              <a:buFont typeface="Wingdings 2" pitchFamily="18" charset="2"/>
              <a:buChar char=""/>
            </a:pPr>
            <a:r>
              <a:rPr lang="en-US" altLang="en-US" sz="2600" dirty="0" smtClean="0">
                <a:ea typeface="ＭＳ Ｐゴシック" pitchFamily="34" charset="-128"/>
              </a:rPr>
              <a:t>It is accompanied by two DVDs showing all 85 demonstrations presented to a live audience.</a:t>
            </a:r>
          </a:p>
          <a:p>
            <a:pPr eaLnBrk="1" hangingPunct="1">
              <a:lnSpc>
                <a:spcPct val="80000"/>
              </a:lnSpc>
              <a:buFont typeface="Wingdings 2" pitchFamily="18" charset="2"/>
              <a:buChar char=""/>
            </a:pPr>
            <a:r>
              <a:rPr lang="en-US" altLang="en-US" sz="2600" dirty="0" smtClean="0">
                <a:ea typeface="ＭＳ Ｐゴシック" pitchFamily="34" charset="-128"/>
              </a:rPr>
              <a:t>It  is available on </a:t>
            </a:r>
            <a:r>
              <a:rPr lang="en-US" altLang="en-US" sz="2600" dirty="0" smtClean="0">
                <a:ea typeface="ＭＳ Ｐゴシック" pitchFamily="34" charset="-128"/>
              </a:rPr>
              <a:t>Amazon.com</a:t>
            </a:r>
            <a:endParaRPr lang="en-US" altLang="en-US" sz="2600" dirty="0" smtClean="0">
              <a:ea typeface="ＭＳ Ｐゴシック" pitchFamily="34" charset="-128"/>
            </a:endParaRPr>
          </a:p>
        </p:txBody>
      </p:sp>
      <p:pic>
        <p:nvPicPr>
          <p:cNvPr id="204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52600"/>
            <a:ext cx="32448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21219</TotalTime>
  <Words>820</Words>
  <Application>Microsoft Office PowerPoint</Application>
  <PresentationFormat>On-screen Show (4:3)</PresentationFormat>
  <Paragraphs>77</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ＭＳ Ｐゴシック</vt:lpstr>
      <vt:lpstr>Calibri</vt:lpstr>
      <vt:lpstr>Wingdings 2</vt:lpstr>
      <vt:lpstr>Office Theme</vt:lpstr>
      <vt:lpstr>Welcome to The Wonders of Physics 2014!</vt:lpstr>
      <vt:lpstr>The 31st year of  The Wonders of Physics!</vt:lpstr>
      <vt:lpstr>PowerPoint Presentation</vt:lpstr>
      <vt:lpstr>Professor Clint Sprott</vt:lpstr>
      <vt:lpstr>PowerPoint Presentation</vt:lpstr>
      <vt:lpstr>Don’t miss the Physics Fair!</vt:lpstr>
      <vt:lpstr>PowerPoint Presentation</vt:lpstr>
      <vt:lpstr>The Wonders of Physics Traveling Show can visit your school!</vt:lpstr>
      <vt:lpstr>Physics Demonstrations: A Sourcebook for Teachers of Physics</vt:lpstr>
      <vt:lpstr>The Wonders of Physics shows are available on DVD and online!</vt:lpstr>
      <vt:lpstr>PowerPoint Presentation</vt:lpstr>
      <vt:lpstr>PowerPoint Presentation</vt:lpstr>
      <vt:lpstr>Don’t miss  Science Expeditions 2014!</vt:lpstr>
      <vt:lpstr>PowerPoint Presentation</vt:lpstr>
      <vt:lpstr>PowerPoint Presentation</vt:lpstr>
      <vt:lpstr>PowerPoint Presentation</vt:lpstr>
      <vt:lpstr>PowerPoint Presentation</vt:lpstr>
      <vt:lpstr>PowerPoint Presentation</vt:lpstr>
      <vt:lpstr>After the show…</vt:lpstr>
      <vt:lpstr>Donations are welcome!</vt:lpstr>
      <vt:lpstr>Funding Support</vt:lpstr>
    </vt:vector>
  </TitlesOfParts>
  <Company>UW 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Plasma Physics</dc:creator>
  <cp:lastModifiedBy>admin</cp:lastModifiedBy>
  <cp:revision>66</cp:revision>
  <dcterms:created xsi:type="dcterms:W3CDTF">2011-02-01T17:29:14Z</dcterms:created>
  <dcterms:modified xsi:type="dcterms:W3CDTF">2014-02-05T20:10:37Z</dcterms:modified>
</cp:coreProperties>
</file>