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8"/>
  </p:notesMasterIdLst>
  <p:sldIdLst>
    <p:sldId id="289" r:id="rId2"/>
    <p:sldId id="305" r:id="rId3"/>
    <p:sldId id="309" r:id="rId4"/>
    <p:sldId id="306" r:id="rId5"/>
    <p:sldId id="287" r:id="rId6"/>
    <p:sldId id="288" r:id="rId7"/>
    <p:sldId id="279" r:id="rId8"/>
    <p:sldId id="280" r:id="rId9"/>
    <p:sldId id="304" r:id="rId10"/>
    <p:sldId id="296" r:id="rId11"/>
    <p:sldId id="297" r:id="rId12"/>
    <p:sldId id="298" r:id="rId13"/>
    <p:sldId id="299" r:id="rId14"/>
    <p:sldId id="300" r:id="rId15"/>
    <p:sldId id="308" r:id="rId16"/>
    <p:sldId id="301" r:id="rId17"/>
    <p:sldId id="295" r:id="rId18"/>
    <p:sldId id="274" r:id="rId19"/>
    <p:sldId id="267" r:id="rId20"/>
    <p:sldId id="259" r:id="rId21"/>
    <p:sldId id="260" r:id="rId22"/>
    <p:sldId id="278" r:id="rId23"/>
    <p:sldId id="275" r:id="rId24"/>
    <p:sldId id="281" r:id="rId25"/>
    <p:sldId id="261" r:id="rId26"/>
    <p:sldId id="285" r:id="rId27"/>
    <p:sldId id="284" r:id="rId28"/>
    <p:sldId id="286" r:id="rId29"/>
    <p:sldId id="310" r:id="rId30"/>
    <p:sldId id="311" r:id="rId31"/>
    <p:sldId id="312" r:id="rId32"/>
    <p:sldId id="313" r:id="rId33"/>
    <p:sldId id="314" r:id="rId34"/>
    <p:sldId id="315" r:id="rId35"/>
    <p:sldId id="316" r:id="rId36"/>
    <p:sldId id="31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6B45FF"/>
    <a:srgbClr val="FFFF00"/>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50" d="100"/>
          <a:sy n="150" d="100"/>
        </p:scale>
        <p:origin x="-1152"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6DBE8E-1CE8-7444-B90E-BF827BF0BD80}" type="datetimeFigureOut">
              <a:rPr lang="en-US" smtClean="0"/>
              <a:pPr/>
              <a:t>10/28/13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54EF07-F5EC-CE40-92ED-C1FACABEDA5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4EF07-F5EC-CE40-92ED-C1FACABEDA5B}"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4EF07-F5EC-CE40-92ED-C1FACABEDA5B}"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885557-DD28-4B46-BE20-E78EDC351A04}" type="datetimeFigureOut">
              <a:rPr lang="en-US" smtClean="0"/>
              <a:pPr/>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885557-DD28-4B46-BE20-E78EDC351A04}" type="datetimeFigureOut">
              <a:rPr lang="en-US" smtClean="0"/>
              <a:pPr/>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885557-DD28-4B46-BE20-E78EDC351A04}" type="datetimeFigureOut">
              <a:rPr lang="en-US" smtClean="0"/>
              <a:pPr/>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885557-DD28-4B46-BE20-E78EDC351A04}" type="datetimeFigureOut">
              <a:rPr lang="en-US" smtClean="0"/>
              <a:pPr/>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885557-DD28-4B46-BE20-E78EDC351A04}" type="datetimeFigureOut">
              <a:rPr lang="en-US" smtClean="0"/>
              <a:pPr/>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885557-DD28-4B46-BE20-E78EDC351A04}" type="datetimeFigureOut">
              <a:rPr lang="en-US" smtClean="0"/>
              <a:pPr/>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885557-DD28-4B46-BE20-E78EDC351A04}" type="datetimeFigureOut">
              <a:rPr lang="en-US" smtClean="0"/>
              <a:pPr/>
              <a:t>10/28/13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885557-DD28-4B46-BE20-E78EDC351A04}" type="datetimeFigureOut">
              <a:rPr lang="en-US" smtClean="0"/>
              <a:pPr/>
              <a:t>10/28/13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885557-DD28-4B46-BE20-E78EDC351A04}" type="datetimeFigureOut">
              <a:rPr lang="en-US" smtClean="0"/>
              <a:pPr/>
              <a:t>10/28/13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885557-DD28-4B46-BE20-E78EDC351A04}" type="datetimeFigureOut">
              <a:rPr lang="en-US" smtClean="0"/>
              <a:pPr/>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885557-DD28-4B46-BE20-E78EDC351A04}" type="datetimeFigureOut">
              <a:rPr lang="en-US" smtClean="0"/>
              <a:pPr/>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1C0EC-860D-964F-9C5D-1CB45CCFB36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85557-DD28-4B46-BE20-E78EDC351A04}" type="datetimeFigureOut">
              <a:rPr lang="en-US" smtClean="0"/>
              <a:pPr/>
              <a:t>10/28/13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1C0EC-860D-964F-9C5D-1CB45CCFB36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hyperlink" Target="http://www.tutorvista.com/content/biology/biology-ii/control-and-coordination/central-nervous-system.php"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6LWz4qa2XQA&amp;feature=you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youtu.be/6LWz4qa2XQA" TargetMode="Externa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30.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211674"/>
            <a:ext cx="9144000" cy="3231654"/>
          </a:xfrm>
          <a:prstGeom prst="rect">
            <a:avLst/>
          </a:prstGeom>
          <a:noFill/>
        </p:spPr>
        <p:txBody>
          <a:bodyPr wrap="square" rtlCol="0">
            <a:spAutoFit/>
          </a:bodyPr>
          <a:lstStyle/>
          <a:p>
            <a:pPr algn="ctr"/>
            <a:endParaRPr lang="en-US" dirty="0" smtClean="0"/>
          </a:p>
          <a:p>
            <a:pPr algn="ctr"/>
            <a:endParaRPr lang="en-US" dirty="0" smtClean="0"/>
          </a:p>
          <a:p>
            <a:pPr algn="ctr"/>
            <a:r>
              <a:rPr lang="en-US" sz="2400" b="1" dirty="0" smtClean="0"/>
              <a:t>Computers, Brains &amp; </a:t>
            </a:r>
            <a:r>
              <a:rPr lang="en-US" sz="2400" b="1" dirty="0" smtClean="0"/>
              <a:t>Minds</a:t>
            </a:r>
            <a:endParaRPr lang="en-US" b="1" dirty="0" smtClean="0"/>
          </a:p>
          <a:p>
            <a:pPr algn="ctr"/>
            <a:r>
              <a:rPr lang="en-US" b="1" dirty="0" smtClean="0"/>
              <a:t>&amp;</a:t>
            </a:r>
          </a:p>
          <a:p>
            <a:pPr algn="ctr"/>
            <a:r>
              <a:rPr lang="en-US" sz="2400" b="1" dirty="0" smtClean="0"/>
              <a:t>The Darwin Sequence</a:t>
            </a:r>
          </a:p>
          <a:p>
            <a:pPr algn="ctr"/>
            <a:r>
              <a:rPr lang="en-US" sz="1400" b="1" i="1" dirty="0" smtClean="0"/>
              <a:t>Illustrative Examples</a:t>
            </a:r>
          </a:p>
          <a:p>
            <a:pPr algn="ctr"/>
            <a:endParaRPr lang="en-US" sz="1000" dirty="0" smtClean="0"/>
          </a:p>
          <a:p>
            <a:pPr algn="ctr"/>
            <a:r>
              <a:rPr lang="en-US" sz="1400" i="1" dirty="0" smtClean="0"/>
              <a:t>Supplementary Sequences</a:t>
            </a:r>
          </a:p>
          <a:p>
            <a:pPr algn="ctr"/>
            <a:r>
              <a:rPr lang="en-US" sz="1400" i="1" dirty="0" smtClean="0"/>
              <a:t>By</a:t>
            </a:r>
          </a:p>
          <a:p>
            <a:pPr algn="ctr"/>
            <a:r>
              <a:rPr lang="en-US" sz="1400" i="1" dirty="0" smtClean="0"/>
              <a:t>Bernard Friedlander &amp; Cameron Holmes</a:t>
            </a:r>
            <a:endParaRPr lang="en-US" sz="800" i="1" dirty="0" smtClean="0"/>
          </a:p>
          <a:p>
            <a:pPr algn="ctr"/>
            <a:r>
              <a:rPr lang="en-US" sz="800" i="1" dirty="0" smtClean="0"/>
              <a:t>Summer, 2013</a:t>
            </a:r>
            <a:endParaRPr lang="en-US" sz="1000" i="1" dirty="0" smtClean="0"/>
          </a:p>
          <a:p>
            <a:pPr algn="ctr"/>
            <a:endParaRPr lang="en-US" sz="1400" i="1" dirty="0" smtClean="0"/>
          </a:p>
          <a:p>
            <a:pPr algn="ctr"/>
            <a:r>
              <a:rPr lang="en-US" sz="1400" dirty="0" smtClean="0"/>
              <a:t>Addenda To</a:t>
            </a:r>
          </a:p>
        </p:txBody>
      </p:sp>
      <p:sp>
        <p:nvSpPr>
          <p:cNvPr id="4" name="TextBox 3"/>
          <p:cNvSpPr txBox="1"/>
          <p:nvPr/>
        </p:nvSpPr>
        <p:spPr>
          <a:xfrm>
            <a:off x="952591" y="2930965"/>
            <a:ext cx="7264032" cy="2185189"/>
          </a:xfrm>
          <a:prstGeom prst="rect">
            <a:avLst/>
          </a:prstGeom>
          <a:noFill/>
        </p:spPr>
        <p:txBody>
          <a:bodyPr wrap="square" lIns="91416" tIns="45708" rIns="91416" bIns="45708" rtlCol="0">
            <a:spAutoFit/>
          </a:bodyPr>
          <a:lstStyle/>
          <a:p>
            <a:pPr algn="ctr"/>
            <a:r>
              <a:rPr lang="en-US" sz="2400" b="1" u="sng" dirty="0"/>
              <a:t>From Here To There:</a:t>
            </a:r>
            <a:endParaRPr lang="en-US" sz="2400" dirty="0"/>
          </a:p>
          <a:p>
            <a:pPr algn="ctr"/>
            <a:r>
              <a:rPr lang="en-US" i="1" dirty="0"/>
              <a:t>From Lawful </a:t>
            </a:r>
            <a:r>
              <a:rPr lang="en-US" i="1" dirty="0" smtClean="0"/>
              <a:t>Neuroscience </a:t>
            </a:r>
          </a:p>
          <a:p>
            <a:pPr algn="ctr"/>
            <a:r>
              <a:rPr lang="en-US" i="1" dirty="0" smtClean="0"/>
              <a:t>To </a:t>
            </a:r>
            <a:r>
              <a:rPr lang="en-US" i="1" dirty="0"/>
              <a:t>The</a:t>
            </a:r>
            <a:r>
              <a:rPr lang="en-US" i="1" dirty="0" smtClean="0"/>
              <a:t> Unruly </a:t>
            </a:r>
            <a:r>
              <a:rPr lang="en-US" i="1" dirty="0"/>
              <a:t>Realities </a:t>
            </a:r>
            <a:r>
              <a:rPr lang="en-US" i="1" dirty="0" smtClean="0"/>
              <a:t>of  </a:t>
            </a:r>
            <a:r>
              <a:rPr lang="en-US" i="1" dirty="0"/>
              <a:t>Every Day Human </a:t>
            </a:r>
            <a:r>
              <a:rPr lang="en-US" i="1" dirty="0" smtClean="0"/>
              <a:t>Adaptation</a:t>
            </a:r>
            <a:endParaRPr lang="en-US" sz="1000" i="1" dirty="0"/>
          </a:p>
          <a:p>
            <a:pPr algn="ctr"/>
            <a:endParaRPr lang="en-US" sz="1000" i="1" dirty="0"/>
          </a:p>
          <a:p>
            <a:pPr algn="ctr"/>
            <a:r>
              <a:rPr lang="en-US" i="1" dirty="0" smtClean="0"/>
              <a:t>OR</a:t>
            </a:r>
            <a:endParaRPr lang="en-US" sz="1000" i="1" dirty="0" smtClean="0"/>
          </a:p>
          <a:p>
            <a:pPr algn="ctr"/>
            <a:r>
              <a:rPr lang="en-US" sz="2400" b="1" spc="100" dirty="0">
                <a:solidFill>
                  <a:srgbClr val="008000"/>
                </a:solidFill>
                <a:effectLst>
                  <a:glow rad="101600">
                    <a:srgbClr val="FFFF00">
                      <a:alpha val="68000"/>
                    </a:srgbClr>
                  </a:glow>
                </a:effectLst>
              </a:rPr>
              <a:t>Are Mother-Infant Smiles </a:t>
            </a:r>
            <a:endParaRPr lang="en-US" sz="2400" b="1" spc="100" dirty="0" smtClean="0">
              <a:solidFill>
                <a:srgbClr val="008000"/>
              </a:solidFill>
              <a:effectLst>
                <a:glow rad="101600">
                  <a:srgbClr val="FFFF00">
                    <a:alpha val="68000"/>
                  </a:srgbClr>
                </a:glow>
              </a:effectLst>
            </a:endParaRPr>
          </a:p>
          <a:p>
            <a:pPr algn="ctr"/>
            <a:r>
              <a:rPr lang="en-US" sz="2400" b="1" spc="100" dirty="0" smtClean="0">
                <a:solidFill>
                  <a:srgbClr val="008000"/>
                </a:solidFill>
                <a:effectLst>
                  <a:glow rad="101600">
                    <a:srgbClr val="FFFF00">
                      <a:alpha val="68000"/>
                    </a:srgbClr>
                  </a:glow>
                </a:effectLst>
              </a:rPr>
              <a:t>Beacon </a:t>
            </a:r>
            <a:r>
              <a:rPr lang="en-US" sz="2400" b="1" spc="100" dirty="0">
                <a:solidFill>
                  <a:srgbClr val="008000"/>
                </a:solidFill>
                <a:effectLst>
                  <a:glow rad="101600">
                    <a:srgbClr val="FFFF00">
                      <a:alpha val="68000"/>
                    </a:srgbClr>
                  </a:glow>
                </a:effectLst>
              </a:rPr>
              <a:t>Lights of Evolution &amp; Civilization</a:t>
            </a:r>
            <a:r>
              <a:rPr lang="en-US" sz="2400" b="1" spc="100" dirty="0" smtClean="0">
                <a:solidFill>
                  <a:srgbClr val="008000"/>
                </a:solidFill>
                <a:effectLst>
                  <a:glow rad="101600">
                    <a:srgbClr val="FFFF00">
                      <a:alpha val="68000"/>
                    </a:srgbClr>
                  </a:glow>
                </a:effectLst>
              </a:rPr>
              <a:t>?</a:t>
            </a:r>
            <a:endParaRPr lang="en-US" sz="2400" b="1" spc="100" dirty="0">
              <a:solidFill>
                <a:srgbClr val="008000"/>
              </a:solidFill>
              <a:effectLst>
                <a:glow rad="101600">
                  <a:srgbClr val="FFFF00">
                    <a:alpha val="68000"/>
                  </a:srgbClr>
                </a:glow>
              </a:effectLst>
            </a:endParaRPr>
          </a:p>
        </p:txBody>
      </p:sp>
      <p:sp>
        <p:nvSpPr>
          <p:cNvPr id="5" name="TextBox 4"/>
          <p:cNvSpPr txBox="1"/>
          <p:nvPr/>
        </p:nvSpPr>
        <p:spPr>
          <a:xfrm>
            <a:off x="2853139" y="5054259"/>
            <a:ext cx="3513790" cy="600140"/>
          </a:xfrm>
          <a:prstGeom prst="rect">
            <a:avLst/>
          </a:prstGeom>
          <a:noFill/>
        </p:spPr>
        <p:txBody>
          <a:bodyPr wrap="square" lIns="91416" tIns="45708" rIns="91416" bIns="45708" rtlCol="0">
            <a:spAutoFit/>
          </a:bodyPr>
          <a:lstStyle/>
          <a:p>
            <a:pPr algn="ctr"/>
            <a:r>
              <a:rPr lang="en-US" sz="1100" dirty="0"/>
              <a:t>Bernard Z. Friedlander, Ph.D</a:t>
            </a:r>
            <a:r>
              <a:rPr lang="en-US" sz="1200" dirty="0"/>
              <a:t>.</a:t>
            </a:r>
            <a:endParaRPr lang="en-US" sz="800" dirty="0"/>
          </a:p>
          <a:p>
            <a:pPr algn="ctr"/>
            <a:r>
              <a:rPr lang="en-US" sz="800" dirty="0"/>
              <a:t>Version </a:t>
            </a:r>
            <a:r>
              <a:rPr lang="en-US" sz="800" dirty="0" smtClean="0"/>
              <a:t>13.10.15PFFF</a:t>
            </a:r>
            <a:r>
              <a:rPr lang="en-US" sz="1200" i="1" dirty="0" smtClean="0"/>
              <a:t> </a:t>
            </a:r>
          </a:p>
          <a:p>
            <a:pPr algn="ctr"/>
            <a:r>
              <a:rPr lang="en-US" sz="900" dirty="0" smtClean="0"/>
              <a:t>© Bernard Z. Friedlander 2013</a:t>
            </a:r>
            <a:endParaRPr lang="en-US" sz="900" dirty="0"/>
          </a:p>
        </p:txBody>
      </p:sp>
      <p:sp>
        <p:nvSpPr>
          <p:cNvPr id="6" name="TextBox 5"/>
          <p:cNvSpPr txBox="1"/>
          <p:nvPr/>
        </p:nvSpPr>
        <p:spPr>
          <a:xfrm>
            <a:off x="1491619" y="5645465"/>
            <a:ext cx="2943316" cy="369308"/>
          </a:xfrm>
          <a:prstGeom prst="rect">
            <a:avLst/>
          </a:prstGeom>
          <a:noFill/>
        </p:spPr>
        <p:txBody>
          <a:bodyPr wrap="square" lIns="91416" tIns="45708" rIns="91416" bIns="45708" rtlCol="0">
            <a:spAutoFit/>
          </a:bodyPr>
          <a:lstStyle/>
          <a:p>
            <a:pPr algn="ctr"/>
            <a:r>
              <a:rPr lang="en-US" sz="900" i="1" dirty="0"/>
              <a:t>Research Professor of Human Development, </a:t>
            </a:r>
            <a:r>
              <a:rPr lang="en-US" sz="900" dirty="0"/>
              <a:t>Emeritu</a:t>
            </a:r>
            <a:r>
              <a:rPr lang="en-US" sz="900" i="1" dirty="0"/>
              <a:t>s</a:t>
            </a:r>
            <a:endParaRPr lang="en-US" sz="900" dirty="0"/>
          </a:p>
          <a:p>
            <a:pPr algn="ctr"/>
            <a:r>
              <a:rPr lang="en-US" sz="900" i="1" dirty="0"/>
              <a:t>Department of Psychology, University of Hartford</a:t>
            </a:r>
            <a:endParaRPr lang="en-US" sz="2800" i="1" dirty="0"/>
          </a:p>
        </p:txBody>
      </p:sp>
      <p:sp>
        <p:nvSpPr>
          <p:cNvPr id="7" name="TextBox 6"/>
          <p:cNvSpPr txBox="1"/>
          <p:nvPr/>
        </p:nvSpPr>
        <p:spPr>
          <a:xfrm>
            <a:off x="5136248" y="5644512"/>
            <a:ext cx="2403069" cy="369308"/>
          </a:xfrm>
          <a:prstGeom prst="rect">
            <a:avLst/>
          </a:prstGeom>
          <a:noFill/>
        </p:spPr>
        <p:txBody>
          <a:bodyPr wrap="square" lIns="91416" tIns="45708" rIns="91416" bIns="45708" rtlCol="0">
            <a:spAutoFit/>
          </a:bodyPr>
          <a:lstStyle/>
          <a:p>
            <a:pPr algn="ctr"/>
            <a:r>
              <a:rPr lang="en-US" sz="900" i="1" dirty="0"/>
              <a:t>Regularly Contributing Member </a:t>
            </a:r>
            <a:endParaRPr lang="en-US" sz="900" dirty="0"/>
          </a:p>
          <a:p>
            <a:pPr algn="ctr"/>
            <a:r>
              <a:rPr lang="en-US" sz="900" b="1" i="1" dirty="0"/>
              <a:t>CCSS—University of Wisconsin-Madison</a:t>
            </a:r>
            <a:endParaRPr lang="en-US" sz="900" dirty="0"/>
          </a:p>
        </p:txBody>
      </p:sp>
      <p:sp>
        <p:nvSpPr>
          <p:cNvPr id="11" name="TextBox 10"/>
          <p:cNvSpPr txBox="1"/>
          <p:nvPr/>
        </p:nvSpPr>
        <p:spPr>
          <a:xfrm>
            <a:off x="952591" y="6011327"/>
            <a:ext cx="7264032" cy="615553"/>
          </a:xfrm>
          <a:prstGeom prst="rect">
            <a:avLst/>
          </a:prstGeom>
          <a:noFill/>
        </p:spPr>
        <p:txBody>
          <a:bodyPr wrap="square" rtlCol="0">
            <a:spAutoFit/>
          </a:bodyPr>
          <a:lstStyle/>
          <a:p>
            <a:pPr algn="ctr"/>
            <a:r>
              <a:rPr lang="en-US" sz="1200" b="1" dirty="0" smtClean="0"/>
              <a:t>Chaos &amp; Complex Systems Seminar – Department of Physics</a:t>
            </a:r>
            <a:endParaRPr lang="en-US" sz="1000" b="1" dirty="0" smtClean="0"/>
          </a:p>
          <a:p>
            <a:pPr algn="ctr"/>
            <a:r>
              <a:rPr lang="en-US" sz="1000" dirty="0" smtClean="0"/>
              <a:t>University of Wisconsin-Madison      October 15, 2012</a:t>
            </a:r>
            <a:endParaRPr lang="en-US" sz="1200" dirty="0" smtClean="0"/>
          </a:p>
          <a:p>
            <a:pPr algn="ctr"/>
            <a:endParaRPr lang="en-US" sz="12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15842" b="39469"/>
          <a:stretch>
            <a:fillRect/>
          </a:stretch>
        </p:blipFill>
        <p:spPr>
          <a:xfrm>
            <a:off x="408435" y="745066"/>
            <a:ext cx="8483948" cy="4800194"/>
          </a:xfrm>
          <a:prstGeom prst="rect">
            <a:avLst/>
          </a:prstGeom>
        </p:spPr>
      </p:pic>
      <p:sp>
        <p:nvSpPr>
          <p:cNvPr id="3" name="TextBox 2"/>
          <p:cNvSpPr txBox="1"/>
          <p:nvPr/>
        </p:nvSpPr>
        <p:spPr>
          <a:xfrm>
            <a:off x="279812" y="5812597"/>
            <a:ext cx="8483948" cy="923330"/>
          </a:xfrm>
          <a:prstGeom prst="rect">
            <a:avLst/>
          </a:prstGeom>
          <a:noFill/>
        </p:spPr>
        <p:txBody>
          <a:bodyPr wrap="square" rtlCol="0">
            <a:spAutoFit/>
          </a:bodyPr>
          <a:lstStyle/>
          <a:p>
            <a:pPr algn="ctr"/>
            <a:r>
              <a:rPr lang="en-US" sz="1400" dirty="0" smtClean="0"/>
              <a:t>The images that follow are selected from PORTRAITS OF THE MIND by Carl Schoonover (Abrams, 2010.)</a:t>
            </a:r>
          </a:p>
          <a:p>
            <a:pPr algn="ctr"/>
            <a:r>
              <a:rPr lang="en-US" sz="2000" dirty="0" smtClean="0"/>
              <a:t>These images illustrate just a few of the many different types of </a:t>
            </a:r>
          </a:p>
          <a:p>
            <a:pPr algn="ctr"/>
            <a:r>
              <a:rPr lang="en-US" sz="2000" dirty="0" smtClean="0"/>
              <a:t>tissues and structures of the brain.</a:t>
            </a:r>
            <a:endParaRPr lang="en-US"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6132" y="474133"/>
            <a:ext cx="6614583" cy="4647464"/>
          </a:xfrm>
          <a:prstGeom prst="rect">
            <a:avLst/>
          </a:prstGeom>
        </p:spPr>
      </p:pic>
      <p:sp>
        <p:nvSpPr>
          <p:cNvPr id="3" name="TextBox 2"/>
          <p:cNvSpPr txBox="1"/>
          <p:nvPr/>
        </p:nvSpPr>
        <p:spPr>
          <a:xfrm>
            <a:off x="965200" y="5257562"/>
            <a:ext cx="7213600" cy="1600438"/>
          </a:xfrm>
          <a:prstGeom prst="rect">
            <a:avLst/>
          </a:prstGeom>
          <a:noFill/>
        </p:spPr>
        <p:txBody>
          <a:bodyPr wrap="square" rtlCol="0">
            <a:spAutoFit/>
          </a:bodyPr>
          <a:lstStyle/>
          <a:p>
            <a:endParaRPr lang="en-US" sz="1400" dirty="0" smtClean="0"/>
          </a:p>
          <a:p>
            <a:r>
              <a:rPr lang="en-US" sz="1400" b="1" dirty="0" smtClean="0"/>
              <a:t>Spiny </a:t>
            </a:r>
            <a:r>
              <a:rPr lang="en-US" sz="1400" b="1" dirty="0" err="1" smtClean="0"/>
              <a:t>Neuron</a:t>
            </a:r>
            <a:r>
              <a:rPr lang="en-US" sz="1400" dirty="0" err="1" smtClean="0"/>
              <a:t>Credit</a:t>
            </a:r>
            <a:r>
              <a:rPr lang="en-US" sz="1400" dirty="0" smtClean="0"/>
              <a:t>: Thomas </a:t>
            </a:r>
            <a:r>
              <a:rPr lang="en-US" sz="1400" dirty="0" err="1" smtClean="0"/>
              <a:t>Deerinck</a:t>
            </a:r>
            <a:r>
              <a:rPr lang="en-US" sz="1400" dirty="0" smtClean="0"/>
              <a:t> and Mark </a:t>
            </a:r>
            <a:r>
              <a:rPr lang="en-US" sz="1400" dirty="0" err="1" smtClean="0"/>
              <a:t>Ellisman</a:t>
            </a:r>
            <a:r>
              <a:rPr lang="en-US" sz="1400" dirty="0" smtClean="0"/>
              <a:t>, 2009.Most neurons have three parts: an axon, a cell body called a soma and dendrites. This scanning electron microscope (SEM) image shows a soma with dendrites (and their spines) radiating from it. To create SEM images, a beam of electrons is scanned across the surface of a sample, and a detector keeps track of electrons bouncing off its surface to reveal the specimen's outer shape.</a:t>
            </a:r>
          </a:p>
          <a:p>
            <a:endParaRPr lang="en-US"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15238"/>
          <a:stretch>
            <a:fillRect/>
          </a:stretch>
        </p:blipFill>
        <p:spPr>
          <a:xfrm>
            <a:off x="487887" y="339758"/>
            <a:ext cx="8193395" cy="5363592"/>
          </a:xfrm>
          <a:prstGeom prst="rect">
            <a:avLst/>
          </a:prstGeom>
        </p:spPr>
      </p:pic>
      <p:sp>
        <p:nvSpPr>
          <p:cNvPr id="5" name="TextBox 4"/>
          <p:cNvSpPr txBox="1"/>
          <p:nvPr/>
        </p:nvSpPr>
        <p:spPr>
          <a:xfrm>
            <a:off x="487887" y="5703350"/>
            <a:ext cx="8193395" cy="984885"/>
          </a:xfrm>
          <a:prstGeom prst="rect">
            <a:avLst/>
          </a:prstGeom>
          <a:noFill/>
        </p:spPr>
        <p:txBody>
          <a:bodyPr wrap="square" rtlCol="0">
            <a:spAutoFit/>
          </a:bodyPr>
          <a:lstStyle/>
          <a:p>
            <a:pPr algn="ctr"/>
            <a:r>
              <a:rPr lang="en-US" sz="1900" b="1" dirty="0" smtClean="0"/>
              <a:t>Artsy Brain Cells</a:t>
            </a:r>
            <a:r>
              <a:rPr lang="en-US" sz="1900" dirty="0" smtClean="0"/>
              <a:t>, 2004.  </a:t>
            </a:r>
          </a:p>
          <a:p>
            <a:pPr algn="ctr"/>
            <a:r>
              <a:rPr lang="en-US" sz="1900" dirty="0" smtClean="0"/>
              <a:t>Here, two types of cells in the cerebellum are shown: </a:t>
            </a:r>
            <a:r>
              <a:rPr lang="en-US" sz="1900" dirty="0" err="1" smtClean="0"/>
              <a:t>glia</a:t>
            </a:r>
            <a:r>
              <a:rPr lang="en-US" sz="1900" dirty="0" smtClean="0"/>
              <a:t> and Purkinje neurons. </a:t>
            </a:r>
          </a:p>
          <a:p>
            <a:pPr algn="ctr"/>
            <a:endParaRPr lang="en-US" sz="1000" dirty="0" smtClean="0"/>
          </a:p>
          <a:p>
            <a:pPr algn="ctr"/>
            <a:r>
              <a:rPr lang="en-US" sz="1000" dirty="0" smtClean="0"/>
              <a:t>Credit: Thomas </a:t>
            </a:r>
            <a:r>
              <a:rPr lang="en-US" sz="1000" dirty="0" err="1" smtClean="0"/>
              <a:t>Deerinck</a:t>
            </a:r>
            <a:r>
              <a:rPr lang="en-US" sz="1000" dirty="0" smtClean="0"/>
              <a:t> and Mark </a:t>
            </a:r>
            <a:r>
              <a:rPr lang="en-US" sz="1000" dirty="0" err="1" smtClean="0"/>
              <a:t>Ellisaman</a:t>
            </a:r>
            <a:endParaRPr lang="en-US" sz="1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29505" b="18230"/>
          <a:stretch>
            <a:fillRect/>
          </a:stretch>
        </p:blipFill>
        <p:spPr>
          <a:xfrm>
            <a:off x="558804" y="220133"/>
            <a:ext cx="7947446" cy="5249334"/>
          </a:xfrm>
          <a:prstGeom prst="rect">
            <a:avLst/>
          </a:prstGeom>
        </p:spPr>
      </p:pic>
      <p:sp>
        <p:nvSpPr>
          <p:cNvPr id="5" name="TextBox 4"/>
          <p:cNvSpPr txBox="1"/>
          <p:nvPr/>
        </p:nvSpPr>
        <p:spPr>
          <a:xfrm>
            <a:off x="558804" y="5522113"/>
            <a:ext cx="8082910" cy="1169551"/>
          </a:xfrm>
          <a:prstGeom prst="rect">
            <a:avLst/>
          </a:prstGeom>
          <a:noFill/>
        </p:spPr>
        <p:txBody>
          <a:bodyPr wrap="square" rtlCol="0">
            <a:spAutoFit/>
          </a:bodyPr>
          <a:lstStyle/>
          <a:p>
            <a:pPr algn="ctr"/>
            <a:r>
              <a:rPr lang="en-US" b="1" dirty="0" smtClean="0"/>
              <a:t>BRAINBOW</a:t>
            </a:r>
            <a:endParaRPr lang="en-US" dirty="0" smtClean="0"/>
          </a:p>
          <a:p>
            <a:pPr algn="ctr"/>
            <a:r>
              <a:rPr lang="en-US" dirty="0" smtClean="0"/>
              <a:t>By coaxing different sets of neurons or even different individuals of a species…to express different proteins, scientists could pick out the cells by the color they glowed</a:t>
            </a:r>
          </a:p>
          <a:p>
            <a:endParaRPr lang="en-US" sz="800" dirty="0" smtClean="0"/>
          </a:p>
          <a:p>
            <a:pPr algn="ctr"/>
            <a:r>
              <a:rPr lang="en-US" sz="800" dirty="0" smtClean="0"/>
              <a:t>Credit: Ryan Draft, Jeff </a:t>
            </a:r>
            <a:r>
              <a:rPr lang="en-US" sz="800" dirty="0" err="1" smtClean="0"/>
              <a:t>Lichtman</a:t>
            </a:r>
            <a:r>
              <a:rPr lang="en-US" sz="800" dirty="0" smtClean="0"/>
              <a:t>, and Joshua </a:t>
            </a:r>
            <a:r>
              <a:rPr lang="en-US" sz="800" dirty="0" err="1" smtClean="0"/>
              <a:t>Sanes</a:t>
            </a:r>
            <a:r>
              <a:rPr lang="en-US" sz="800" dirty="0" smtClean="0"/>
              <a:t>, 2007</a:t>
            </a:r>
            <a:endParaRPr lang="en-US" sz="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6689" y="931332"/>
            <a:ext cx="4842749" cy="5609167"/>
          </a:xfrm>
          <a:prstGeom prst="rect">
            <a:avLst/>
          </a:prstGeom>
        </p:spPr>
      </p:pic>
      <p:sp>
        <p:nvSpPr>
          <p:cNvPr id="4" name="TextBox 3"/>
          <p:cNvSpPr txBox="1"/>
          <p:nvPr/>
        </p:nvSpPr>
        <p:spPr>
          <a:xfrm>
            <a:off x="5723467" y="1253059"/>
            <a:ext cx="2963333" cy="4616649"/>
          </a:xfrm>
          <a:prstGeom prst="rect">
            <a:avLst/>
          </a:prstGeom>
          <a:noFill/>
        </p:spPr>
        <p:txBody>
          <a:bodyPr wrap="square" rtlCol="0">
            <a:spAutoFit/>
          </a:bodyPr>
          <a:lstStyle/>
          <a:p>
            <a:r>
              <a:rPr lang="en-US" b="1" dirty="0" smtClean="0"/>
              <a:t>Baroque Blood Vessels </a:t>
            </a:r>
          </a:p>
          <a:p>
            <a:r>
              <a:rPr lang="en-US" sz="1400" dirty="0" smtClean="0"/>
              <a:t>Credit: Alfonso </a:t>
            </a:r>
            <a:r>
              <a:rPr lang="en-US" sz="1400" dirty="0" err="1" smtClean="0"/>
              <a:t>Rodríguez-Baeza</a:t>
            </a:r>
            <a:r>
              <a:rPr lang="en-US" sz="1400" dirty="0" smtClean="0"/>
              <a:t> and Marisa Ortega-</a:t>
            </a:r>
            <a:r>
              <a:rPr lang="en-US" sz="1400" dirty="0" err="1" smtClean="0"/>
              <a:t>Sánchez</a:t>
            </a:r>
            <a:r>
              <a:rPr lang="en-US" sz="1400" dirty="0" smtClean="0"/>
              <a:t>, 2009.</a:t>
            </a:r>
          </a:p>
          <a:p>
            <a:endParaRPr lang="en-US" sz="1400" dirty="0" smtClean="0"/>
          </a:p>
          <a:p>
            <a:r>
              <a:rPr lang="en-US" dirty="0" smtClean="0"/>
              <a:t>	A scanning electron microscope (SEM) image zooms in on the baroque branching structures that send blood to the human brain's cortex. The vessels are organized such that the large blood vessels surround the surface of the brain (top of image), sending thin, dense projections down into the depths of the cortex (bottom of image).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7211" y="1177205"/>
            <a:ext cx="5656112" cy="5390365"/>
          </a:xfrm>
          <a:prstGeom prst="rect">
            <a:avLst/>
          </a:prstGeom>
        </p:spPr>
      </p:pic>
      <p:sp>
        <p:nvSpPr>
          <p:cNvPr id="3" name="TextBox 2"/>
          <p:cNvSpPr txBox="1"/>
          <p:nvPr/>
        </p:nvSpPr>
        <p:spPr>
          <a:xfrm>
            <a:off x="6241871" y="6164980"/>
            <a:ext cx="2586552" cy="246221"/>
          </a:xfrm>
          <a:prstGeom prst="rect">
            <a:avLst/>
          </a:prstGeom>
          <a:noFill/>
        </p:spPr>
        <p:txBody>
          <a:bodyPr wrap="square" rtlCol="0">
            <a:spAutoFit/>
          </a:bodyPr>
          <a:lstStyle/>
          <a:p>
            <a:r>
              <a:rPr lang="en-US" sz="1000" dirty="0" smtClean="0"/>
              <a:t>Riken Research 29 May 2009 (Vol. 4 Issue 5)</a:t>
            </a:r>
            <a:endParaRPr lang="en-US" sz="1000" dirty="0"/>
          </a:p>
        </p:txBody>
      </p:sp>
      <p:sp>
        <p:nvSpPr>
          <p:cNvPr id="4" name="TextBox 3"/>
          <p:cNvSpPr txBox="1"/>
          <p:nvPr/>
        </p:nvSpPr>
        <p:spPr>
          <a:xfrm>
            <a:off x="2612100" y="292771"/>
            <a:ext cx="3924047" cy="461665"/>
          </a:xfrm>
          <a:prstGeom prst="rect">
            <a:avLst/>
          </a:prstGeom>
          <a:noFill/>
        </p:spPr>
        <p:txBody>
          <a:bodyPr wrap="square" rtlCol="0">
            <a:spAutoFit/>
          </a:bodyPr>
          <a:lstStyle/>
          <a:p>
            <a:pPr algn="ctr"/>
            <a:r>
              <a:rPr lang="en-US" sz="2400" dirty="0" smtClean="0"/>
              <a:t>Layers of the Cerebral Cortex</a:t>
            </a:r>
            <a:endParaRPr lang="en-US" sz="2400" dirty="0"/>
          </a:p>
        </p:txBody>
      </p:sp>
      <p:sp>
        <p:nvSpPr>
          <p:cNvPr id="5" name="TextBox 4"/>
          <p:cNvSpPr txBox="1"/>
          <p:nvPr/>
        </p:nvSpPr>
        <p:spPr>
          <a:xfrm>
            <a:off x="6241871" y="1177205"/>
            <a:ext cx="2586552" cy="4693593"/>
          </a:xfrm>
          <a:prstGeom prst="rect">
            <a:avLst/>
          </a:prstGeom>
          <a:noFill/>
        </p:spPr>
        <p:txBody>
          <a:bodyPr wrap="square" rtlCol="0">
            <a:spAutoFit/>
          </a:bodyPr>
          <a:lstStyle/>
          <a:p>
            <a:r>
              <a:rPr lang="en-US" sz="2300" dirty="0" smtClean="0"/>
              <a:t>The brain comprises more than 100 billion neurons, which are mutually connected by means of </a:t>
            </a:r>
            <a:r>
              <a:rPr lang="en-US" sz="2300" dirty="0" err="1" smtClean="0"/>
              <a:t>dendritic</a:t>
            </a:r>
            <a:r>
              <a:rPr lang="en-US" sz="2300" dirty="0" smtClean="0"/>
              <a:t> projections and axons extending from their cell bodies to form an extremely complex network of neural circuits. </a:t>
            </a:r>
            <a:endParaRPr lang="en-US" sz="2300" dirty="0"/>
          </a:p>
        </p:txBody>
      </p:sp>
      <p:sp>
        <p:nvSpPr>
          <p:cNvPr id="6" name="TextBox 5"/>
          <p:cNvSpPr txBox="1"/>
          <p:nvPr/>
        </p:nvSpPr>
        <p:spPr>
          <a:xfrm>
            <a:off x="884160" y="728004"/>
            <a:ext cx="7802386" cy="369332"/>
          </a:xfrm>
          <a:prstGeom prst="rect">
            <a:avLst/>
          </a:prstGeom>
          <a:noFill/>
        </p:spPr>
        <p:txBody>
          <a:bodyPr wrap="none" rtlCol="0">
            <a:spAutoFit/>
          </a:bodyPr>
          <a:lstStyle/>
          <a:p>
            <a:pPr algn="ctr"/>
            <a:r>
              <a:rPr lang="en-US" dirty="0" smtClean="0">
                <a:solidFill>
                  <a:srgbClr val="008000"/>
                </a:solidFill>
              </a:rPr>
              <a:t>These represent the cells that do all the work of the brain and mind--</a:t>
            </a:r>
            <a:r>
              <a:rPr lang="en-US" i="1" dirty="0" smtClean="0">
                <a:solidFill>
                  <a:srgbClr val="008000"/>
                </a:solidFill>
              </a:rPr>
              <a:t>EVERYTHING</a:t>
            </a:r>
            <a:endParaRPr lang="en-US" i="1" dirty="0">
              <a:solidFill>
                <a:srgbClr val="008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2665" y="541866"/>
            <a:ext cx="7951389" cy="5743889"/>
          </a:xfrm>
          <a:prstGeom prst="rect">
            <a:avLst/>
          </a:prstGeom>
        </p:spPr>
      </p:pic>
      <p:sp>
        <p:nvSpPr>
          <p:cNvPr id="3" name="TextBox 2"/>
          <p:cNvSpPr txBox="1"/>
          <p:nvPr/>
        </p:nvSpPr>
        <p:spPr>
          <a:xfrm>
            <a:off x="6846996" y="5920606"/>
            <a:ext cx="1697059" cy="276999"/>
          </a:xfrm>
          <a:prstGeom prst="rect">
            <a:avLst/>
          </a:prstGeom>
          <a:noFill/>
        </p:spPr>
        <p:txBody>
          <a:bodyPr wrap="square" rtlCol="0">
            <a:spAutoFit/>
          </a:bodyPr>
          <a:lstStyle/>
          <a:p>
            <a:pPr algn="ctr"/>
            <a:r>
              <a:rPr lang="en-US" sz="1200" dirty="0" smtClean="0">
                <a:hlinkClick r:id="rId3"/>
              </a:rPr>
              <a:t>www.tutorvista.com</a:t>
            </a:r>
            <a:endParaRPr lang="en-US" sz="1200" dirty="0"/>
          </a:p>
        </p:txBody>
      </p:sp>
      <p:sp>
        <p:nvSpPr>
          <p:cNvPr id="5" name="TextBox 4"/>
          <p:cNvSpPr txBox="1"/>
          <p:nvPr/>
        </p:nvSpPr>
        <p:spPr>
          <a:xfrm>
            <a:off x="3276778" y="6250002"/>
            <a:ext cx="2775119" cy="523220"/>
          </a:xfrm>
          <a:prstGeom prst="rect">
            <a:avLst/>
          </a:prstGeom>
          <a:noFill/>
        </p:spPr>
        <p:txBody>
          <a:bodyPr wrap="none" rtlCol="0">
            <a:spAutoFit/>
          </a:bodyPr>
          <a:lstStyle/>
          <a:p>
            <a:pPr algn="ctr"/>
            <a:r>
              <a:rPr lang="en-US" dirty="0" smtClean="0"/>
              <a:t>The Human Cerebral Cortex</a:t>
            </a:r>
            <a:endParaRPr lang="en-US" sz="1000" dirty="0" smtClean="0"/>
          </a:p>
          <a:p>
            <a:pPr algn="ctr"/>
            <a:r>
              <a:rPr lang="en-US" sz="1000" dirty="0" smtClean="0"/>
              <a:t>A Very </a:t>
            </a:r>
            <a:r>
              <a:rPr lang="en-US" sz="1000" dirty="0" err="1" smtClean="0"/>
              <a:t>Simplisitic</a:t>
            </a:r>
            <a:r>
              <a:rPr lang="en-US" sz="1000" dirty="0" smtClean="0"/>
              <a:t> Representation</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694267" y="965201"/>
            <a:ext cx="7736932" cy="3137132"/>
          </a:xfrm>
          <a:prstGeom prst="rect">
            <a:avLst/>
          </a:prstGeom>
          <a:noFill/>
        </p:spPr>
        <p:txBody>
          <a:bodyPr wrap="square" rtlCol="0">
            <a:spAutoFit/>
          </a:bodyPr>
          <a:lstStyle/>
          <a:p>
            <a:pPr algn="ctr"/>
            <a:endParaRPr lang="en-US" sz="2400" dirty="0"/>
          </a:p>
        </p:txBody>
      </p:sp>
      <p:sp>
        <p:nvSpPr>
          <p:cNvPr id="4" name="TextBox 3"/>
          <p:cNvSpPr txBox="1"/>
          <p:nvPr/>
        </p:nvSpPr>
        <p:spPr>
          <a:xfrm>
            <a:off x="8246533" y="4588933"/>
            <a:ext cx="184666" cy="369332"/>
          </a:xfrm>
          <a:prstGeom prst="rect">
            <a:avLst/>
          </a:prstGeom>
          <a:noFill/>
        </p:spPr>
        <p:txBody>
          <a:bodyPr wrap="none" rtlCol="0">
            <a:spAutoFit/>
          </a:bodyPr>
          <a:lstStyle/>
          <a:p>
            <a:endParaRPr lang="en-US"/>
          </a:p>
        </p:txBody>
      </p:sp>
      <p:sp>
        <p:nvSpPr>
          <p:cNvPr id="5" name="TextBox 4"/>
          <p:cNvSpPr txBox="1"/>
          <p:nvPr/>
        </p:nvSpPr>
        <p:spPr>
          <a:xfrm>
            <a:off x="1380067" y="1600199"/>
            <a:ext cx="6400800" cy="3724097"/>
          </a:xfrm>
          <a:prstGeom prst="rect">
            <a:avLst/>
          </a:prstGeom>
          <a:noFill/>
        </p:spPr>
        <p:txBody>
          <a:bodyPr wrap="square" rtlCol="0">
            <a:spAutoFit/>
          </a:bodyPr>
          <a:lstStyle/>
          <a:p>
            <a:r>
              <a:rPr lang="en-US" dirty="0" smtClean="0"/>
              <a:t>	Those brilliant images prepare us to think in analytical terms when we deal with specific mental processes flowing through the brain and mind:</a:t>
            </a:r>
            <a:endParaRPr lang="en-US" sz="1000" dirty="0" smtClean="0"/>
          </a:p>
          <a:p>
            <a:endParaRPr lang="en-US" sz="1000" dirty="0" smtClean="0"/>
          </a:p>
          <a:p>
            <a:r>
              <a:rPr lang="en-US" dirty="0" smtClean="0"/>
              <a:t>	</a:t>
            </a:r>
            <a:r>
              <a:rPr lang="en-US" b="1" i="1" dirty="0" smtClean="0">
                <a:solidFill>
                  <a:srgbClr val="008000"/>
                </a:solidFill>
              </a:rPr>
              <a:t>Are there </a:t>
            </a:r>
            <a:r>
              <a:rPr lang="en-US" b="1" i="1" u="sng" dirty="0" smtClean="0">
                <a:solidFill>
                  <a:srgbClr val="008000"/>
                </a:solidFill>
              </a:rPr>
              <a:t>really</a:t>
            </a:r>
            <a:r>
              <a:rPr lang="en-US" b="1" i="1" dirty="0" smtClean="0">
                <a:solidFill>
                  <a:srgbClr val="008000"/>
                </a:solidFill>
              </a:rPr>
              <a:t> millions, perhaps </a:t>
            </a:r>
            <a:r>
              <a:rPr lang="en-US" b="1" i="1" u="sng" dirty="0" smtClean="0">
                <a:solidFill>
                  <a:srgbClr val="008000"/>
                </a:solidFill>
              </a:rPr>
              <a:t>billions,</a:t>
            </a:r>
            <a:r>
              <a:rPr lang="en-US" b="1" i="1" dirty="0" smtClean="0">
                <a:solidFill>
                  <a:srgbClr val="008000"/>
                </a:solidFill>
              </a:rPr>
              <a:t>  of nerve cells sending flickers of electrical messages back and forth across the brain when people engage in the simplest functions of the body and mind ?</a:t>
            </a:r>
            <a:endParaRPr lang="en-US" sz="1000" b="1" i="1" dirty="0" smtClean="0">
              <a:solidFill>
                <a:srgbClr val="008000"/>
              </a:solidFill>
            </a:endParaRPr>
          </a:p>
          <a:p>
            <a:endParaRPr lang="en-US" sz="1000" b="1" i="1" u="sng" dirty="0" smtClean="0">
              <a:solidFill>
                <a:srgbClr val="008000"/>
              </a:solidFill>
            </a:endParaRPr>
          </a:p>
          <a:p>
            <a:r>
              <a:rPr lang="en-US" b="1" i="1" dirty="0" smtClean="0">
                <a:solidFill>
                  <a:srgbClr val="3366FF"/>
                </a:solidFill>
              </a:rPr>
              <a:t>	The slides that follow illustrate </a:t>
            </a:r>
            <a:r>
              <a:rPr lang="en-US" b="1" i="1" u="sng" dirty="0" smtClean="0">
                <a:solidFill>
                  <a:srgbClr val="3366FF"/>
                </a:solidFill>
              </a:rPr>
              <a:t>metaphorical, analogical </a:t>
            </a:r>
            <a:r>
              <a:rPr lang="en-US" b="1" i="1" dirty="0" smtClean="0">
                <a:solidFill>
                  <a:srgbClr val="3366FF"/>
                </a:solidFill>
              </a:rPr>
              <a:t>examples of how those electrical messages function in building babies’ awareness of themselves and of the world around them.</a:t>
            </a:r>
          </a:p>
          <a:p>
            <a:r>
              <a:rPr lang="en-US" b="1" i="1" dirty="0" smtClean="0">
                <a:solidFill>
                  <a:srgbClr val="3366FF"/>
                </a:solidFill>
              </a:rPr>
              <a:t>These are among the most basic aspects of learning and adaptation in the entire repertoire of human behaviors.</a:t>
            </a:r>
            <a:endParaRPr lang="en-US" i="1" dirty="0">
              <a:solidFill>
                <a:srgbClr val="3366FF"/>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r="9752" b="19796"/>
          <a:stretch>
            <a:fillRect/>
          </a:stretch>
        </p:blipFill>
        <p:spPr>
          <a:xfrm>
            <a:off x="524932" y="1562108"/>
            <a:ext cx="5266268" cy="4680182"/>
          </a:xfrm>
          <a:prstGeom prst="rect">
            <a:avLst/>
          </a:prstGeom>
        </p:spPr>
      </p:pic>
      <p:sp>
        <p:nvSpPr>
          <p:cNvPr id="3" name="TextBox 2"/>
          <p:cNvSpPr txBox="1"/>
          <p:nvPr/>
        </p:nvSpPr>
        <p:spPr>
          <a:xfrm>
            <a:off x="5825072" y="2307160"/>
            <a:ext cx="2861728" cy="3046988"/>
          </a:xfrm>
          <a:prstGeom prst="rect">
            <a:avLst/>
          </a:prstGeom>
          <a:noFill/>
        </p:spPr>
        <p:txBody>
          <a:bodyPr wrap="square" rtlCol="0">
            <a:spAutoFit/>
          </a:bodyPr>
          <a:lstStyle/>
          <a:p>
            <a:r>
              <a:rPr lang="en-US" sz="3200" dirty="0" smtClean="0"/>
              <a:t>   This baby’s bright eyes are a sure sign that her or his head is filling up with data very fast.</a:t>
            </a:r>
            <a:endParaRPr lang="en-US" sz="3200" dirty="0"/>
          </a:p>
        </p:txBody>
      </p:sp>
      <p:sp>
        <p:nvSpPr>
          <p:cNvPr id="4" name="TextBox 3"/>
          <p:cNvSpPr txBox="1"/>
          <p:nvPr/>
        </p:nvSpPr>
        <p:spPr>
          <a:xfrm>
            <a:off x="524932" y="508000"/>
            <a:ext cx="8161868" cy="830997"/>
          </a:xfrm>
          <a:prstGeom prst="rect">
            <a:avLst/>
          </a:prstGeom>
          <a:noFill/>
        </p:spPr>
        <p:txBody>
          <a:bodyPr wrap="square" rtlCol="0">
            <a:spAutoFit/>
          </a:bodyPr>
          <a:lstStyle/>
          <a:p>
            <a:pPr algn="ctr"/>
            <a:r>
              <a:rPr lang="en-US" sz="2400" b="1" i="1" spc="100" dirty="0" smtClean="0">
                <a:solidFill>
                  <a:srgbClr val="008000"/>
                </a:solidFill>
              </a:rPr>
              <a:t>The Most Prodigious Information Gathering System In</a:t>
            </a:r>
          </a:p>
          <a:p>
            <a:pPr algn="ctr"/>
            <a:r>
              <a:rPr lang="en-US" sz="2400" b="1" i="1" spc="100" dirty="0" smtClean="0">
                <a:solidFill>
                  <a:srgbClr val="008000"/>
                </a:solidFill>
              </a:rPr>
              <a:t>All The World of Nature !</a:t>
            </a:r>
            <a:endParaRPr lang="en-US" sz="2400" dirty="0">
              <a:solidFill>
                <a:srgbClr val="008000"/>
              </a:solidFill>
            </a:endParaRPr>
          </a:p>
        </p:txBody>
      </p:sp>
      <p:sp>
        <p:nvSpPr>
          <p:cNvPr id="5" name="TextBox 4"/>
          <p:cNvSpPr txBox="1"/>
          <p:nvPr/>
        </p:nvSpPr>
        <p:spPr>
          <a:xfrm>
            <a:off x="3085919" y="138668"/>
            <a:ext cx="2848832" cy="369332"/>
          </a:xfrm>
          <a:prstGeom prst="rect">
            <a:avLst/>
          </a:prstGeom>
          <a:noFill/>
        </p:spPr>
        <p:txBody>
          <a:bodyPr wrap="none" rtlCol="0">
            <a:spAutoFit/>
          </a:bodyPr>
          <a:lstStyle/>
          <a:p>
            <a:pPr algn="ctr"/>
            <a:r>
              <a:rPr lang="en-US" b="1" i="1" u="sng" dirty="0" smtClean="0"/>
              <a:t>Computers, Brains &amp; Minds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658630" y="541863"/>
            <a:ext cx="6011406" cy="646331"/>
          </a:xfrm>
          <a:prstGeom prst="rect">
            <a:avLst/>
          </a:prstGeom>
          <a:noFill/>
        </p:spPr>
        <p:txBody>
          <a:bodyPr wrap="none" rtlCol="0">
            <a:spAutoFit/>
          </a:bodyPr>
          <a:lstStyle/>
          <a:p>
            <a:pPr algn="ctr"/>
            <a:r>
              <a:rPr lang="en-US" b="1" i="1" spc="100" dirty="0" smtClean="0">
                <a:solidFill>
                  <a:srgbClr val="008000"/>
                </a:solidFill>
              </a:rPr>
              <a:t>The Most Prodigious Information Gathering System In</a:t>
            </a:r>
          </a:p>
          <a:p>
            <a:pPr algn="ctr"/>
            <a:r>
              <a:rPr lang="en-US" b="1" i="1" spc="100" dirty="0" smtClean="0">
                <a:solidFill>
                  <a:srgbClr val="008000"/>
                </a:solidFill>
              </a:rPr>
              <a:t>All The World of Nature !</a:t>
            </a:r>
            <a:endParaRPr lang="en-US" dirty="0"/>
          </a:p>
        </p:txBody>
      </p:sp>
      <p:sp>
        <p:nvSpPr>
          <p:cNvPr id="6" name="TextBox 5"/>
          <p:cNvSpPr txBox="1"/>
          <p:nvPr/>
        </p:nvSpPr>
        <p:spPr>
          <a:xfrm>
            <a:off x="745067" y="1736121"/>
            <a:ext cx="2523066" cy="3539430"/>
          </a:xfrm>
          <a:prstGeom prst="rect">
            <a:avLst/>
          </a:prstGeom>
          <a:noFill/>
        </p:spPr>
        <p:txBody>
          <a:bodyPr wrap="square" rtlCol="0">
            <a:spAutoFit/>
          </a:bodyPr>
          <a:lstStyle/>
          <a:p>
            <a:r>
              <a:rPr lang="en-US" dirty="0" smtClean="0"/>
              <a:t> </a:t>
            </a:r>
            <a:r>
              <a:rPr lang="en-US" sz="3200" dirty="0" smtClean="0"/>
              <a:t>Here are just some of the data disks that are starting to fill this baby’s mind.</a:t>
            </a:r>
            <a:endParaRPr lang="en-US" sz="3200" dirty="0"/>
          </a:p>
        </p:txBody>
      </p:sp>
      <p:pic>
        <p:nvPicPr>
          <p:cNvPr id="8" name="Picture 7"/>
          <p:cNvPicPr>
            <a:picLocks noChangeAspect="1"/>
          </p:cNvPicPr>
          <p:nvPr/>
        </p:nvPicPr>
        <p:blipFill>
          <a:blip r:embed="rId2"/>
          <a:srcRect t="11314" b="8545"/>
          <a:stretch>
            <a:fillRect/>
          </a:stretch>
        </p:blipFill>
        <p:spPr>
          <a:xfrm>
            <a:off x="3708393" y="1295863"/>
            <a:ext cx="4384968" cy="5280840"/>
          </a:xfrm>
          <a:prstGeom prst="rect">
            <a:avLst/>
          </a:prstGeom>
        </p:spPr>
      </p:pic>
      <p:sp>
        <p:nvSpPr>
          <p:cNvPr id="9" name="Down Arrow 8"/>
          <p:cNvSpPr/>
          <p:nvPr/>
        </p:nvSpPr>
        <p:spPr>
          <a:xfrm>
            <a:off x="1348096" y="5616792"/>
            <a:ext cx="688983" cy="688983"/>
          </a:xfrm>
          <a:prstGeom prst="downArrow">
            <a:avLst/>
          </a:prstGeom>
          <a:solidFill>
            <a:schemeClr val="tx1"/>
          </a:solidFill>
          <a:ln/>
        </p:spPr>
        <p:style>
          <a:lnRef idx="1">
            <a:schemeClr val="accent1"/>
          </a:lnRef>
          <a:fillRef idx="3">
            <a:schemeClr val="accent1"/>
          </a:fillRef>
          <a:effectRef idx="2">
            <a:schemeClr val="accent1"/>
          </a:effectRef>
          <a:fontRef idx="minor">
            <a:schemeClr val="lt1"/>
          </a:fontRef>
        </p:style>
      </p:sp>
      <p:sp>
        <p:nvSpPr>
          <p:cNvPr id="11" name="TextBox 10"/>
          <p:cNvSpPr txBox="1"/>
          <p:nvPr/>
        </p:nvSpPr>
        <p:spPr>
          <a:xfrm>
            <a:off x="3174996" y="228609"/>
            <a:ext cx="2805187" cy="369332"/>
          </a:xfrm>
          <a:prstGeom prst="rect">
            <a:avLst/>
          </a:prstGeom>
          <a:noFill/>
        </p:spPr>
        <p:txBody>
          <a:bodyPr wrap="none" rtlCol="0">
            <a:spAutoFit/>
          </a:bodyPr>
          <a:lstStyle/>
          <a:p>
            <a:r>
              <a:rPr lang="en-US" b="1" i="1" u="sng" dirty="0" smtClean="0"/>
              <a:t>Computers, Brains &amp; Minds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pPr algn="ctr"/>
            <a:endParaRPr lang="en-US" dirty="0" smtClean="0"/>
          </a:p>
          <a:p>
            <a:pPr algn="ctr"/>
            <a:endParaRPr lang="en-US" dirty="0" smtClean="0"/>
          </a:p>
          <a:p>
            <a:pPr algn="ctr"/>
            <a:endParaRPr lang="en-US" dirty="0" smtClean="0"/>
          </a:p>
          <a:p>
            <a:pPr algn="ctr"/>
            <a:endParaRPr lang="en-US" dirty="0" smtClean="0"/>
          </a:p>
        </p:txBody>
      </p:sp>
      <p:sp>
        <p:nvSpPr>
          <p:cNvPr id="4" name="TextBox 3"/>
          <p:cNvSpPr txBox="1"/>
          <p:nvPr/>
        </p:nvSpPr>
        <p:spPr>
          <a:xfrm>
            <a:off x="1134534" y="567209"/>
            <a:ext cx="6874934" cy="5724645"/>
          </a:xfrm>
          <a:prstGeom prst="rect">
            <a:avLst/>
          </a:prstGeom>
          <a:noFill/>
        </p:spPr>
        <p:txBody>
          <a:bodyPr wrap="square" rtlCol="0">
            <a:spAutoFit/>
          </a:bodyPr>
          <a:lstStyle/>
          <a:p>
            <a:pPr algn="ctr"/>
            <a:r>
              <a:rPr lang="en-US" b="1" u="sng" dirty="0" smtClean="0"/>
              <a:t>Introduction-1</a:t>
            </a:r>
          </a:p>
          <a:p>
            <a:pPr algn="ctr"/>
            <a:endParaRPr lang="en-US" sz="1400" dirty="0" smtClean="0"/>
          </a:p>
          <a:p>
            <a:r>
              <a:rPr lang="en-US" sz="1400" dirty="0" smtClean="0"/>
              <a:t>	</a:t>
            </a:r>
            <a:r>
              <a:rPr lang="en-US" sz="1600" b="1" dirty="0" smtClean="0">
                <a:solidFill>
                  <a:srgbClr val="008000"/>
                </a:solidFill>
              </a:rPr>
              <a:t>When thinking about the illustrative material that follows, it is important to remember the very highly judgmental statement attributed to George Box, an eminent mathematically based scientific statistician: </a:t>
            </a:r>
          </a:p>
          <a:p>
            <a:pPr algn="ctr"/>
            <a:endParaRPr lang="en-US" sz="1400" i="1" dirty="0" smtClean="0">
              <a:solidFill>
                <a:srgbClr val="008000"/>
              </a:solidFill>
            </a:endParaRPr>
          </a:p>
          <a:p>
            <a:pPr algn="ctr"/>
            <a:r>
              <a:rPr lang="en-US" sz="1400" b="1" i="1" dirty="0" smtClean="0">
                <a:solidFill>
                  <a:srgbClr val="008000"/>
                </a:solidFill>
              </a:rPr>
              <a:t>All models are false, but some are more useful than others</a:t>
            </a:r>
            <a:r>
              <a:rPr lang="en-US" sz="1400" i="1" dirty="0" smtClean="0">
                <a:solidFill>
                  <a:srgbClr val="008000"/>
                </a:solidFill>
              </a:rPr>
              <a:t>.</a:t>
            </a:r>
          </a:p>
          <a:p>
            <a:pPr algn="ctr"/>
            <a:endParaRPr lang="en-US" sz="1400" i="1" dirty="0" smtClean="0"/>
          </a:p>
          <a:p>
            <a:r>
              <a:rPr lang="en-US" sz="1400" i="1" dirty="0" smtClean="0"/>
              <a:t>	</a:t>
            </a:r>
            <a:r>
              <a:rPr lang="en-US" b="1" dirty="0" smtClean="0">
                <a:solidFill>
                  <a:srgbClr val="3366FF"/>
                </a:solidFill>
              </a:rPr>
              <a:t>This is very significant in our case.  Computer modeling of the functions of mind and brain are metaphors, as highly illustrative but ultimately as inexact, as the Poet, Wordsworth’s, famous line,</a:t>
            </a:r>
          </a:p>
          <a:p>
            <a:r>
              <a:rPr lang="en-US" b="1" dirty="0" smtClean="0">
                <a:solidFill>
                  <a:srgbClr val="3366FF"/>
                </a:solidFill>
              </a:rPr>
              <a:t> ….</a:t>
            </a:r>
            <a:r>
              <a:rPr lang="en-US" b="1" i="1" dirty="0" smtClean="0">
                <a:solidFill>
                  <a:srgbClr val="3366FF"/>
                </a:solidFill>
              </a:rPr>
              <a:t>I wandered, lonely as a cloud….  </a:t>
            </a:r>
          </a:p>
          <a:p>
            <a:r>
              <a:rPr lang="en-US" i="1" dirty="0" smtClean="0"/>
              <a:t>	</a:t>
            </a:r>
            <a:r>
              <a:rPr lang="en-US" b="1" dirty="0" smtClean="0">
                <a:solidFill>
                  <a:srgbClr val="3366FF"/>
                </a:solidFill>
              </a:rPr>
              <a:t>Wordsworth was not saying he </a:t>
            </a:r>
            <a:r>
              <a:rPr lang="en-US" b="1" i="1" dirty="0" smtClean="0">
                <a:solidFill>
                  <a:srgbClr val="3366FF"/>
                </a:solidFill>
              </a:rPr>
              <a:t>was</a:t>
            </a:r>
            <a:r>
              <a:rPr lang="en-US" b="1" dirty="0" smtClean="0">
                <a:solidFill>
                  <a:srgbClr val="3366FF"/>
                </a:solidFill>
              </a:rPr>
              <a:t> a cloud.  He was saying he felt </a:t>
            </a:r>
            <a:r>
              <a:rPr lang="en-US" b="1" i="1" dirty="0" smtClean="0">
                <a:solidFill>
                  <a:srgbClr val="3366FF"/>
                </a:solidFill>
              </a:rPr>
              <a:t>like</a:t>
            </a:r>
            <a:r>
              <a:rPr lang="en-US" b="1" dirty="0" smtClean="0">
                <a:solidFill>
                  <a:srgbClr val="3366FF"/>
                </a:solidFill>
              </a:rPr>
              <a:t>, or</a:t>
            </a:r>
            <a:r>
              <a:rPr lang="en-US" b="1" i="1" dirty="0" smtClean="0">
                <a:solidFill>
                  <a:srgbClr val="3366FF"/>
                </a:solidFill>
              </a:rPr>
              <a:t> as,</a:t>
            </a:r>
            <a:r>
              <a:rPr lang="en-US" b="1" dirty="0" smtClean="0">
                <a:solidFill>
                  <a:srgbClr val="3366FF"/>
                </a:solidFill>
              </a:rPr>
              <a:t> a cloud: drifting, far away, alone, subject to forces beyond his control.  This is highly connotative and suggestive of similarities easily understood.  It is a vivid comparison that aids communication and shared understanding of a feeling tone.  </a:t>
            </a:r>
          </a:p>
          <a:p>
            <a:endParaRPr lang="en-US" b="1" dirty="0" smtClean="0">
              <a:solidFill>
                <a:srgbClr val="3366FF"/>
              </a:solidFill>
            </a:endParaRPr>
          </a:p>
          <a:p>
            <a:r>
              <a:rPr lang="en-US" sz="1400" dirty="0" smtClean="0"/>
              <a:t>	</a:t>
            </a:r>
            <a:r>
              <a:rPr lang="en-US" b="1" dirty="0" smtClean="0">
                <a:solidFill>
                  <a:srgbClr val="008000"/>
                </a:solidFill>
              </a:rPr>
              <a:t>It would be deeply wrong to infer that Wordsworth was denoting a fact that at some point in time he actually had </a:t>
            </a:r>
            <a:r>
              <a:rPr lang="en-US" b="1" i="1" dirty="0" smtClean="0">
                <a:solidFill>
                  <a:srgbClr val="008000"/>
                </a:solidFill>
              </a:rPr>
              <a:t>been</a:t>
            </a:r>
            <a:r>
              <a:rPr lang="en-US" b="1" dirty="0" smtClean="0">
                <a:solidFill>
                  <a:srgbClr val="008000"/>
                </a:solidFill>
              </a:rPr>
              <a:t> a cloud.</a:t>
            </a:r>
          </a:p>
          <a:p>
            <a:r>
              <a:rPr lang="en-US" sz="1400" i="1" dirty="0" smtClean="0"/>
              <a:t>	</a:t>
            </a:r>
          </a:p>
          <a:p>
            <a:endParaRPr lang="en-US" sz="1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464654" y="326489"/>
            <a:ext cx="8239861" cy="800219"/>
          </a:xfrm>
          <a:prstGeom prst="rect">
            <a:avLst/>
          </a:prstGeom>
          <a:noFill/>
        </p:spPr>
        <p:txBody>
          <a:bodyPr wrap="square" rtlCol="0">
            <a:spAutoFit/>
          </a:bodyPr>
          <a:lstStyle/>
          <a:p>
            <a:pPr algn="ctr"/>
            <a:r>
              <a:rPr lang="en-US" b="1" u="sng" dirty="0" smtClean="0"/>
              <a:t>Friedlander  Triangle of Human Consciousness &amp; Behavior:</a:t>
            </a:r>
          </a:p>
          <a:p>
            <a:pPr algn="ctr"/>
            <a:r>
              <a:rPr lang="en-US" sz="1400" b="1" i="1" spc="100" dirty="0" smtClean="0">
                <a:solidFill>
                  <a:srgbClr val="008000"/>
                </a:solidFill>
              </a:rPr>
              <a:t>These Disks Represent Intricately Related Complex Experiential Information Programs,</a:t>
            </a:r>
          </a:p>
          <a:p>
            <a:pPr algn="ctr"/>
            <a:r>
              <a:rPr lang="en-US" sz="1400" b="1" i="1" spc="100" dirty="0" smtClean="0">
                <a:solidFill>
                  <a:srgbClr val="008000"/>
                </a:solidFill>
              </a:rPr>
              <a:t>Each Densely Packed With Essential Data &amp; Tasks</a:t>
            </a:r>
            <a:endParaRPr lang="en-US" sz="1400" b="1" i="1" spc="100" dirty="0">
              <a:solidFill>
                <a:srgbClr val="008000"/>
              </a:solidFill>
            </a:endParaRPr>
          </a:p>
        </p:txBody>
      </p:sp>
      <p:cxnSp>
        <p:nvCxnSpPr>
          <p:cNvPr id="22" name="Straight Connector 21"/>
          <p:cNvCxnSpPr/>
          <p:nvPr/>
        </p:nvCxnSpPr>
        <p:spPr>
          <a:xfrm>
            <a:off x="4553610" y="3903367"/>
            <a:ext cx="2489460" cy="1578209"/>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3237032" y="2633258"/>
            <a:ext cx="2581688" cy="20491"/>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0800000" flipV="1">
            <a:off x="2144117" y="3887876"/>
            <a:ext cx="2404490" cy="1617653"/>
          </a:xfrm>
          <a:prstGeom prst="line">
            <a:avLst/>
          </a:prstGeom>
          <a:ln/>
        </p:spPr>
        <p:style>
          <a:lnRef idx="2">
            <a:schemeClr val="accent1"/>
          </a:lnRef>
          <a:fillRef idx="0">
            <a:schemeClr val="accent1"/>
          </a:fillRef>
          <a:effectRef idx="1">
            <a:schemeClr val="accent1"/>
          </a:effectRef>
          <a:fontRef idx="minor">
            <a:schemeClr val="tx1"/>
          </a:fontRef>
        </p:style>
      </p:cxnSp>
      <p:sp>
        <p:nvSpPr>
          <p:cNvPr id="44" name="Donut 43"/>
          <p:cNvSpPr/>
          <p:nvPr/>
        </p:nvSpPr>
        <p:spPr>
          <a:xfrm>
            <a:off x="4223963" y="4020548"/>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46" name="Donut 45"/>
          <p:cNvSpPr/>
          <p:nvPr/>
        </p:nvSpPr>
        <p:spPr>
          <a:xfrm>
            <a:off x="2901310" y="4868749"/>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47" name="Donut 46"/>
          <p:cNvSpPr/>
          <p:nvPr/>
        </p:nvSpPr>
        <p:spPr>
          <a:xfrm>
            <a:off x="4723373" y="4853258"/>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48" name="Donut 47"/>
          <p:cNvSpPr/>
          <p:nvPr/>
        </p:nvSpPr>
        <p:spPr>
          <a:xfrm>
            <a:off x="5585785" y="4853258"/>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49" name="Donut 48"/>
          <p:cNvSpPr/>
          <p:nvPr/>
        </p:nvSpPr>
        <p:spPr>
          <a:xfrm>
            <a:off x="3828299" y="4877211"/>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50" name="Donut 49"/>
          <p:cNvSpPr/>
          <p:nvPr/>
        </p:nvSpPr>
        <p:spPr>
          <a:xfrm>
            <a:off x="3858336" y="3031601"/>
            <a:ext cx="628318" cy="612828"/>
          </a:xfrm>
          <a:prstGeom prst="donut">
            <a:avLst>
              <a:gd name="adj" fmla="val 39157"/>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p:txBody>
      </p:sp>
      <p:sp>
        <p:nvSpPr>
          <p:cNvPr id="51" name="Donut 50"/>
          <p:cNvSpPr/>
          <p:nvPr/>
        </p:nvSpPr>
        <p:spPr>
          <a:xfrm>
            <a:off x="4582106" y="3016111"/>
            <a:ext cx="628318" cy="628318"/>
          </a:xfrm>
          <a:prstGeom prst="donut">
            <a:avLst>
              <a:gd name="adj" fmla="val 41938"/>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52" name="Donut 51"/>
          <p:cNvSpPr/>
          <p:nvPr/>
        </p:nvSpPr>
        <p:spPr>
          <a:xfrm>
            <a:off x="4546731" y="2259002"/>
            <a:ext cx="628318" cy="628318"/>
          </a:xfrm>
          <a:prstGeom prst="donut">
            <a:avLst>
              <a:gd name="adj" fmla="val 39060"/>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a:solidFill>
                <a:srgbClr val="FFFF00"/>
              </a:solidFill>
            </a:endParaRPr>
          </a:p>
        </p:txBody>
      </p:sp>
      <p:sp>
        <p:nvSpPr>
          <p:cNvPr id="53" name="Donut 52"/>
          <p:cNvSpPr/>
          <p:nvPr/>
        </p:nvSpPr>
        <p:spPr>
          <a:xfrm>
            <a:off x="5683112" y="4102357"/>
            <a:ext cx="628318" cy="628318"/>
          </a:xfrm>
          <a:prstGeom prst="donut">
            <a:avLst>
              <a:gd name="adj" fmla="val 41938"/>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54" name="Donut 53"/>
          <p:cNvSpPr/>
          <p:nvPr/>
        </p:nvSpPr>
        <p:spPr>
          <a:xfrm>
            <a:off x="5006556" y="3675409"/>
            <a:ext cx="628318" cy="628318"/>
          </a:xfrm>
          <a:prstGeom prst="donut">
            <a:avLst>
              <a:gd name="adj" fmla="val 41938"/>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59" name="Donut 58"/>
          <p:cNvSpPr/>
          <p:nvPr/>
        </p:nvSpPr>
        <p:spPr>
          <a:xfrm>
            <a:off x="3467676" y="3690899"/>
            <a:ext cx="628318" cy="628318"/>
          </a:xfrm>
          <a:prstGeom prst="donut">
            <a:avLst>
              <a:gd name="adj" fmla="val 41109"/>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p:txBody>
      </p:sp>
      <p:sp>
        <p:nvSpPr>
          <p:cNvPr id="60" name="Donut 59"/>
          <p:cNvSpPr/>
          <p:nvPr/>
        </p:nvSpPr>
        <p:spPr>
          <a:xfrm>
            <a:off x="2834193" y="4117847"/>
            <a:ext cx="628318" cy="628318"/>
          </a:xfrm>
          <a:prstGeom prst="donut">
            <a:avLst>
              <a:gd name="adj" fmla="val 41938"/>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a:p>
            <a:pPr algn="ctr"/>
            <a:endParaRPr lang="en-US" sz="1600" dirty="0">
              <a:solidFill>
                <a:schemeClr val="tx1"/>
              </a:solidFill>
            </a:endParaRPr>
          </a:p>
        </p:txBody>
      </p:sp>
      <p:sp>
        <p:nvSpPr>
          <p:cNvPr id="61" name="Donut 60"/>
          <p:cNvSpPr/>
          <p:nvPr/>
        </p:nvSpPr>
        <p:spPr>
          <a:xfrm>
            <a:off x="3890251" y="2274492"/>
            <a:ext cx="628318" cy="619520"/>
          </a:xfrm>
          <a:prstGeom prst="donut">
            <a:avLst>
              <a:gd name="adj" fmla="val 37626"/>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a:p>
            <a:pPr algn="ctr"/>
            <a:endParaRPr lang="en-US" dirty="0">
              <a:solidFill>
                <a:schemeClr val="tx1"/>
              </a:solidFill>
            </a:endParaRPr>
          </a:p>
        </p:txBody>
      </p:sp>
      <p:cxnSp>
        <p:nvCxnSpPr>
          <p:cNvPr id="67" name="Straight Connector 66"/>
          <p:cNvCxnSpPr/>
          <p:nvPr/>
        </p:nvCxnSpPr>
        <p:spPr>
          <a:xfrm>
            <a:off x="2144116" y="5505530"/>
            <a:ext cx="4929930" cy="158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flipH="1">
            <a:off x="3702062" y="2162145"/>
            <a:ext cx="4144409" cy="252544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1243182" y="2253597"/>
            <a:ext cx="4144407" cy="2404490"/>
          </a:xfrm>
          <a:prstGeom prst="line">
            <a:avLst/>
          </a:prstGeom>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774423" y="1425039"/>
            <a:ext cx="2166691" cy="584776"/>
          </a:xfrm>
          <a:prstGeom prst="rect">
            <a:avLst/>
          </a:prstGeom>
          <a:noFill/>
        </p:spPr>
        <p:txBody>
          <a:bodyPr wrap="square" rtlCol="0">
            <a:spAutoFit/>
          </a:bodyPr>
          <a:lstStyle/>
          <a:p>
            <a:r>
              <a:rPr lang="en-US" b="1" u="sng" dirty="0" smtClean="0">
                <a:solidFill>
                  <a:srgbClr val="FF0000"/>
                </a:solidFill>
              </a:rPr>
              <a:t>Functional Dynamics</a:t>
            </a:r>
            <a:endParaRPr lang="en-US" sz="1400" b="1" u="sng" dirty="0" smtClean="0">
              <a:solidFill>
                <a:srgbClr val="FF0000"/>
              </a:solidFill>
            </a:endParaRPr>
          </a:p>
          <a:p>
            <a:pPr algn="ctr"/>
            <a:r>
              <a:rPr lang="en-US" sz="1400" dirty="0" smtClean="0">
                <a:solidFill>
                  <a:srgbClr val="FF0000"/>
                </a:solidFill>
              </a:rPr>
              <a:t>Building Blocks</a:t>
            </a:r>
            <a:endParaRPr lang="en-US" dirty="0"/>
          </a:p>
        </p:txBody>
      </p:sp>
      <p:sp>
        <p:nvSpPr>
          <p:cNvPr id="81" name="TextBox 80"/>
          <p:cNvSpPr txBox="1"/>
          <p:nvPr/>
        </p:nvSpPr>
        <p:spPr>
          <a:xfrm>
            <a:off x="731568" y="2009815"/>
            <a:ext cx="2075671" cy="1231106"/>
          </a:xfrm>
          <a:prstGeom prst="rect">
            <a:avLst/>
          </a:prstGeom>
          <a:noFill/>
        </p:spPr>
        <p:txBody>
          <a:bodyPr wrap="square" rtlCol="0">
            <a:spAutoFit/>
          </a:bodyPr>
          <a:lstStyle/>
          <a:p>
            <a:pPr algn="ctr"/>
            <a:r>
              <a:rPr lang="en-US" sz="1400" dirty="0" smtClean="0">
                <a:solidFill>
                  <a:srgbClr val="FF0000"/>
                </a:solidFill>
              </a:rPr>
              <a:t>A. Neurological Dynamics</a:t>
            </a:r>
          </a:p>
          <a:p>
            <a:pPr algn="ctr"/>
            <a:r>
              <a:rPr lang="en-US" sz="1400" dirty="0" smtClean="0">
                <a:solidFill>
                  <a:srgbClr val="FF0000"/>
                </a:solidFill>
              </a:rPr>
              <a:t>B. Psychological Dynamics</a:t>
            </a:r>
          </a:p>
          <a:p>
            <a:pPr algn="ctr"/>
            <a:r>
              <a:rPr lang="en-US" sz="1400" dirty="0" smtClean="0">
                <a:solidFill>
                  <a:srgbClr val="FF0000"/>
                </a:solidFill>
              </a:rPr>
              <a:t>C. Societal Dynamics</a:t>
            </a:r>
          </a:p>
          <a:p>
            <a:pPr algn="ctr"/>
            <a:r>
              <a:rPr lang="en-US" sz="1400" dirty="0" smtClean="0">
                <a:solidFill>
                  <a:srgbClr val="FF0000"/>
                </a:solidFill>
              </a:rPr>
              <a:t>D. Cultural Dynamics</a:t>
            </a:r>
          </a:p>
          <a:p>
            <a:endParaRPr lang="en-US" dirty="0"/>
          </a:p>
        </p:txBody>
      </p:sp>
      <p:sp>
        <p:nvSpPr>
          <p:cNvPr id="83" name="TextBox 82"/>
          <p:cNvSpPr txBox="1"/>
          <p:nvPr/>
        </p:nvSpPr>
        <p:spPr>
          <a:xfrm>
            <a:off x="5591333" y="1425035"/>
            <a:ext cx="2803413" cy="584776"/>
          </a:xfrm>
          <a:prstGeom prst="rect">
            <a:avLst/>
          </a:prstGeom>
          <a:noFill/>
        </p:spPr>
        <p:txBody>
          <a:bodyPr wrap="square" rtlCol="0">
            <a:spAutoFit/>
          </a:bodyPr>
          <a:lstStyle/>
          <a:p>
            <a:r>
              <a:rPr lang="en-US" b="1" u="sng" dirty="0" smtClean="0">
                <a:solidFill>
                  <a:srgbClr val="3366FF"/>
                </a:solidFill>
              </a:rPr>
              <a:t>Developmental  Dynamics</a:t>
            </a:r>
            <a:endParaRPr lang="en-US" sz="1400" b="1" u="sng" dirty="0" smtClean="0">
              <a:solidFill>
                <a:srgbClr val="3366FF"/>
              </a:solidFill>
            </a:endParaRPr>
          </a:p>
          <a:p>
            <a:pPr algn="ctr"/>
            <a:r>
              <a:rPr lang="en-US" sz="1400" dirty="0" smtClean="0">
                <a:solidFill>
                  <a:srgbClr val="3366FF"/>
                </a:solidFill>
              </a:rPr>
              <a:t>Passage of Time</a:t>
            </a:r>
            <a:endParaRPr lang="en-US" dirty="0">
              <a:solidFill>
                <a:srgbClr val="3366FF"/>
              </a:solidFill>
            </a:endParaRPr>
          </a:p>
        </p:txBody>
      </p:sp>
      <p:sp>
        <p:nvSpPr>
          <p:cNvPr id="84" name="TextBox 83"/>
          <p:cNvSpPr txBox="1"/>
          <p:nvPr/>
        </p:nvSpPr>
        <p:spPr>
          <a:xfrm flipH="1">
            <a:off x="5938956" y="1792952"/>
            <a:ext cx="2165081" cy="1169551"/>
          </a:xfrm>
          <a:prstGeom prst="rect">
            <a:avLst/>
          </a:prstGeom>
          <a:noFill/>
        </p:spPr>
        <p:txBody>
          <a:bodyPr wrap="square" rtlCol="0">
            <a:spAutoFit/>
          </a:bodyPr>
          <a:lstStyle/>
          <a:p>
            <a:pPr algn="ctr"/>
            <a:endParaRPr lang="en-US" sz="1400" dirty="0" smtClean="0">
              <a:solidFill>
                <a:srgbClr val="3366FF"/>
              </a:solidFill>
            </a:endParaRPr>
          </a:p>
          <a:p>
            <a:pPr algn="ctr"/>
            <a:r>
              <a:rPr lang="en-US" sz="1400" dirty="0" smtClean="0">
                <a:solidFill>
                  <a:srgbClr val="3366FF"/>
                </a:solidFill>
              </a:rPr>
              <a:t>A. Evolutionary Variability</a:t>
            </a:r>
          </a:p>
          <a:p>
            <a:pPr algn="ctr"/>
            <a:r>
              <a:rPr lang="en-US" sz="1400" dirty="0" smtClean="0">
                <a:solidFill>
                  <a:srgbClr val="3366FF"/>
                </a:solidFill>
              </a:rPr>
              <a:t>B. Historical Variability</a:t>
            </a:r>
          </a:p>
          <a:p>
            <a:pPr algn="ctr"/>
            <a:r>
              <a:rPr lang="en-US" sz="1400" dirty="0" smtClean="0">
                <a:solidFill>
                  <a:srgbClr val="3366FF"/>
                </a:solidFill>
              </a:rPr>
              <a:t>C. Generational </a:t>
            </a:r>
            <a:r>
              <a:rPr lang="en-US" sz="1400" dirty="0" err="1" smtClean="0">
                <a:solidFill>
                  <a:srgbClr val="3366FF"/>
                </a:solidFill>
              </a:rPr>
              <a:t>Variabiiity</a:t>
            </a:r>
            <a:endParaRPr lang="en-US" sz="1400" dirty="0" smtClean="0">
              <a:solidFill>
                <a:srgbClr val="3366FF"/>
              </a:solidFill>
            </a:endParaRPr>
          </a:p>
          <a:p>
            <a:pPr algn="ctr"/>
            <a:r>
              <a:rPr lang="en-US" sz="1400" dirty="0" smtClean="0">
                <a:solidFill>
                  <a:srgbClr val="3366FF"/>
                </a:solidFill>
              </a:rPr>
              <a:t>D. Individual  Variability</a:t>
            </a:r>
            <a:endParaRPr lang="en-US" sz="1400" dirty="0">
              <a:solidFill>
                <a:srgbClr val="3366FF"/>
              </a:solidFill>
            </a:endParaRPr>
          </a:p>
        </p:txBody>
      </p:sp>
      <p:sp>
        <p:nvSpPr>
          <p:cNvPr id="86" name="TextBox 85"/>
          <p:cNvSpPr txBox="1"/>
          <p:nvPr/>
        </p:nvSpPr>
        <p:spPr>
          <a:xfrm>
            <a:off x="3196827" y="5452926"/>
            <a:ext cx="2736647" cy="369332"/>
          </a:xfrm>
          <a:prstGeom prst="rect">
            <a:avLst/>
          </a:prstGeom>
          <a:noFill/>
        </p:spPr>
        <p:txBody>
          <a:bodyPr wrap="none" rtlCol="0">
            <a:spAutoFit/>
          </a:bodyPr>
          <a:lstStyle/>
          <a:p>
            <a:pPr algn="ctr"/>
            <a:r>
              <a:rPr lang="en-US" u="sng" dirty="0" smtClean="0">
                <a:solidFill>
                  <a:srgbClr val="008000"/>
                </a:solidFill>
              </a:rPr>
              <a:t>Representational Dynamics</a:t>
            </a:r>
            <a:endParaRPr lang="en-US" sz="800" u="sng" dirty="0" smtClean="0">
              <a:solidFill>
                <a:srgbClr val="008000"/>
              </a:solidFill>
            </a:endParaRPr>
          </a:p>
        </p:txBody>
      </p:sp>
      <p:sp>
        <p:nvSpPr>
          <p:cNvPr id="89" name="TextBox 88"/>
          <p:cNvSpPr txBox="1"/>
          <p:nvPr/>
        </p:nvSpPr>
        <p:spPr>
          <a:xfrm>
            <a:off x="1579823" y="6226802"/>
            <a:ext cx="1584017" cy="738664"/>
          </a:xfrm>
          <a:prstGeom prst="rect">
            <a:avLst/>
          </a:prstGeom>
          <a:noFill/>
        </p:spPr>
        <p:txBody>
          <a:bodyPr wrap="square" rtlCol="0">
            <a:spAutoFit/>
          </a:bodyPr>
          <a:lstStyle/>
          <a:p>
            <a:pPr algn="ctr"/>
            <a:r>
              <a:rPr lang="en-US" sz="1400" dirty="0" smtClean="0">
                <a:solidFill>
                  <a:srgbClr val="008000"/>
                </a:solidFill>
              </a:rPr>
              <a:t>B. Conventional</a:t>
            </a:r>
          </a:p>
          <a:p>
            <a:pPr algn="ctr"/>
            <a:r>
              <a:rPr lang="en-US" sz="1400" dirty="0" smtClean="0">
                <a:solidFill>
                  <a:srgbClr val="008000"/>
                </a:solidFill>
              </a:rPr>
              <a:t>Signs &amp;Symbols</a:t>
            </a:r>
          </a:p>
          <a:p>
            <a:endParaRPr lang="en-US" sz="1400" dirty="0"/>
          </a:p>
        </p:txBody>
      </p:sp>
      <p:sp>
        <p:nvSpPr>
          <p:cNvPr id="90" name="TextBox 89"/>
          <p:cNvSpPr txBox="1"/>
          <p:nvPr/>
        </p:nvSpPr>
        <p:spPr>
          <a:xfrm>
            <a:off x="3066646" y="6191993"/>
            <a:ext cx="1688885" cy="738664"/>
          </a:xfrm>
          <a:prstGeom prst="rect">
            <a:avLst/>
          </a:prstGeom>
          <a:noFill/>
        </p:spPr>
        <p:txBody>
          <a:bodyPr wrap="square" rtlCol="0">
            <a:spAutoFit/>
          </a:bodyPr>
          <a:lstStyle/>
          <a:p>
            <a:pPr algn="ctr"/>
            <a:r>
              <a:rPr lang="en-US" sz="1400" dirty="0" smtClean="0">
                <a:solidFill>
                  <a:srgbClr val="008000"/>
                </a:solidFill>
              </a:rPr>
              <a:t>C. Interpersonal </a:t>
            </a:r>
          </a:p>
          <a:p>
            <a:pPr algn="ctr"/>
            <a:r>
              <a:rPr lang="en-US" sz="1400" dirty="0" smtClean="0">
                <a:solidFill>
                  <a:srgbClr val="008000"/>
                </a:solidFill>
              </a:rPr>
              <a:t>Communication</a:t>
            </a:r>
          </a:p>
          <a:p>
            <a:endParaRPr lang="en-US" sz="1400" dirty="0"/>
          </a:p>
        </p:txBody>
      </p:sp>
      <p:sp>
        <p:nvSpPr>
          <p:cNvPr id="91" name="TextBox 90"/>
          <p:cNvSpPr txBox="1"/>
          <p:nvPr/>
        </p:nvSpPr>
        <p:spPr>
          <a:xfrm>
            <a:off x="4783450" y="6191994"/>
            <a:ext cx="1280268" cy="707886"/>
          </a:xfrm>
          <a:prstGeom prst="rect">
            <a:avLst/>
          </a:prstGeom>
          <a:noFill/>
        </p:spPr>
        <p:txBody>
          <a:bodyPr wrap="square" rtlCol="0">
            <a:spAutoFit/>
          </a:bodyPr>
          <a:lstStyle/>
          <a:p>
            <a:pPr algn="ctr"/>
            <a:r>
              <a:rPr lang="en-US" sz="1400" dirty="0" smtClean="0">
                <a:solidFill>
                  <a:srgbClr val="008000"/>
                </a:solidFill>
              </a:rPr>
              <a:t>D. All Forms </a:t>
            </a:r>
          </a:p>
          <a:p>
            <a:pPr algn="ctr"/>
            <a:r>
              <a:rPr lang="en-US" sz="1400" dirty="0" smtClean="0">
                <a:solidFill>
                  <a:srgbClr val="008000"/>
                </a:solidFill>
              </a:rPr>
              <a:t>Of Media</a:t>
            </a:r>
          </a:p>
          <a:p>
            <a:endParaRPr lang="en-US" sz="1200" dirty="0"/>
          </a:p>
        </p:txBody>
      </p:sp>
      <p:sp>
        <p:nvSpPr>
          <p:cNvPr id="93" name="TextBox 92"/>
          <p:cNvSpPr txBox="1"/>
          <p:nvPr/>
        </p:nvSpPr>
        <p:spPr>
          <a:xfrm>
            <a:off x="5792697" y="6180329"/>
            <a:ext cx="1672754" cy="707886"/>
          </a:xfrm>
          <a:prstGeom prst="rect">
            <a:avLst/>
          </a:prstGeom>
          <a:noFill/>
        </p:spPr>
        <p:txBody>
          <a:bodyPr wrap="square" rtlCol="0">
            <a:spAutoFit/>
          </a:bodyPr>
          <a:lstStyle/>
          <a:p>
            <a:pPr algn="ctr"/>
            <a:r>
              <a:rPr lang="en-US" sz="1400" dirty="0" smtClean="0">
                <a:solidFill>
                  <a:srgbClr val="008000"/>
                </a:solidFill>
              </a:rPr>
              <a:t>E. All Popular &amp;</a:t>
            </a:r>
          </a:p>
          <a:p>
            <a:pPr algn="ctr"/>
            <a:r>
              <a:rPr lang="en-US" sz="1400" dirty="0" smtClean="0">
                <a:solidFill>
                  <a:srgbClr val="008000"/>
                </a:solidFill>
              </a:rPr>
              <a:t>Fine Arts</a:t>
            </a:r>
          </a:p>
          <a:p>
            <a:endParaRPr lang="en-US" sz="1200" dirty="0"/>
          </a:p>
        </p:txBody>
      </p:sp>
      <p:sp>
        <p:nvSpPr>
          <p:cNvPr id="94" name="TextBox 93"/>
          <p:cNvSpPr txBox="1"/>
          <p:nvPr/>
        </p:nvSpPr>
        <p:spPr>
          <a:xfrm>
            <a:off x="4755532" y="3290587"/>
            <a:ext cx="312906" cy="369332"/>
          </a:xfrm>
          <a:prstGeom prst="rect">
            <a:avLst/>
          </a:prstGeom>
          <a:noFill/>
        </p:spPr>
        <p:txBody>
          <a:bodyPr wrap="none" rtlCol="0">
            <a:spAutoFit/>
          </a:bodyPr>
          <a:lstStyle/>
          <a:p>
            <a:r>
              <a:rPr lang="en-US" dirty="0" smtClean="0">
                <a:solidFill>
                  <a:srgbClr val="FFFF00"/>
                </a:solidFill>
              </a:rPr>
              <a:t>B</a:t>
            </a:r>
            <a:endParaRPr lang="en-US" dirty="0">
              <a:solidFill>
                <a:srgbClr val="FFFF00"/>
              </a:solidFill>
            </a:endParaRPr>
          </a:p>
        </p:txBody>
      </p:sp>
      <p:sp>
        <p:nvSpPr>
          <p:cNvPr id="96" name="TextBox 95"/>
          <p:cNvSpPr txBox="1"/>
          <p:nvPr/>
        </p:nvSpPr>
        <p:spPr>
          <a:xfrm>
            <a:off x="5164262" y="3965375"/>
            <a:ext cx="312906" cy="369332"/>
          </a:xfrm>
          <a:prstGeom prst="rect">
            <a:avLst/>
          </a:prstGeom>
          <a:noFill/>
        </p:spPr>
        <p:txBody>
          <a:bodyPr wrap="none" rtlCol="0">
            <a:spAutoFit/>
          </a:bodyPr>
          <a:lstStyle/>
          <a:p>
            <a:r>
              <a:rPr lang="en-US" dirty="0" smtClean="0">
                <a:solidFill>
                  <a:srgbClr val="FFFF00"/>
                </a:solidFill>
              </a:rPr>
              <a:t>C</a:t>
            </a:r>
            <a:endParaRPr lang="en-US" dirty="0">
              <a:solidFill>
                <a:srgbClr val="FFFF00"/>
              </a:solidFill>
            </a:endParaRPr>
          </a:p>
        </p:txBody>
      </p:sp>
      <p:sp>
        <p:nvSpPr>
          <p:cNvPr id="97" name="TextBox 96"/>
          <p:cNvSpPr txBox="1"/>
          <p:nvPr/>
        </p:nvSpPr>
        <p:spPr>
          <a:xfrm>
            <a:off x="5853480" y="4368054"/>
            <a:ext cx="326682" cy="369332"/>
          </a:xfrm>
          <a:prstGeom prst="rect">
            <a:avLst/>
          </a:prstGeom>
          <a:noFill/>
        </p:spPr>
        <p:txBody>
          <a:bodyPr wrap="none" rtlCol="0">
            <a:spAutoFit/>
          </a:bodyPr>
          <a:lstStyle/>
          <a:p>
            <a:r>
              <a:rPr lang="en-US" dirty="0" smtClean="0">
                <a:solidFill>
                  <a:srgbClr val="FFFF00"/>
                </a:solidFill>
              </a:rPr>
              <a:t>D</a:t>
            </a:r>
            <a:endParaRPr lang="en-US" dirty="0">
              <a:solidFill>
                <a:srgbClr val="FFFF00"/>
              </a:solidFill>
            </a:endParaRPr>
          </a:p>
        </p:txBody>
      </p:sp>
      <p:sp>
        <p:nvSpPr>
          <p:cNvPr id="98" name="TextBox 97"/>
          <p:cNvSpPr txBox="1"/>
          <p:nvPr/>
        </p:nvSpPr>
        <p:spPr>
          <a:xfrm>
            <a:off x="4387642" y="4321585"/>
            <a:ext cx="352401" cy="369332"/>
          </a:xfrm>
          <a:prstGeom prst="rect">
            <a:avLst/>
          </a:prstGeom>
          <a:noFill/>
        </p:spPr>
        <p:txBody>
          <a:bodyPr wrap="square" rtlCol="0">
            <a:spAutoFit/>
          </a:bodyPr>
          <a:lstStyle/>
          <a:p>
            <a:r>
              <a:rPr lang="en-US" dirty="0" smtClean="0">
                <a:solidFill>
                  <a:srgbClr val="FFFF00"/>
                </a:solidFill>
              </a:rPr>
              <a:t>A</a:t>
            </a:r>
            <a:endParaRPr lang="en-US" dirty="0">
              <a:solidFill>
                <a:srgbClr val="FFFF00"/>
              </a:solidFill>
            </a:endParaRPr>
          </a:p>
        </p:txBody>
      </p:sp>
      <p:sp>
        <p:nvSpPr>
          <p:cNvPr id="99" name="TextBox 98"/>
          <p:cNvSpPr txBox="1"/>
          <p:nvPr/>
        </p:nvSpPr>
        <p:spPr>
          <a:xfrm>
            <a:off x="3066647" y="5136572"/>
            <a:ext cx="312906" cy="369332"/>
          </a:xfrm>
          <a:prstGeom prst="rect">
            <a:avLst/>
          </a:prstGeom>
          <a:noFill/>
        </p:spPr>
        <p:txBody>
          <a:bodyPr wrap="none" rtlCol="0">
            <a:spAutoFit/>
          </a:bodyPr>
          <a:lstStyle/>
          <a:p>
            <a:r>
              <a:rPr lang="en-US" dirty="0" smtClean="0">
                <a:solidFill>
                  <a:srgbClr val="FFFF00"/>
                </a:solidFill>
              </a:rPr>
              <a:t>B</a:t>
            </a:r>
            <a:endParaRPr lang="en-US" dirty="0">
              <a:solidFill>
                <a:srgbClr val="FFFF00"/>
              </a:solidFill>
            </a:endParaRPr>
          </a:p>
        </p:txBody>
      </p:sp>
      <p:sp>
        <p:nvSpPr>
          <p:cNvPr id="100" name="TextBox 99"/>
          <p:cNvSpPr txBox="1"/>
          <p:nvPr/>
        </p:nvSpPr>
        <p:spPr>
          <a:xfrm>
            <a:off x="3987530" y="5149562"/>
            <a:ext cx="312906" cy="369332"/>
          </a:xfrm>
          <a:prstGeom prst="rect">
            <a:avLst/>
          </a:prstGeom>
          <a:noFill/>
        </p:spPr>
        <p:txBody>
          <a:bodyPr wrap="none" rtlCol="0">
            <a:spAutoFit/>
          </a:bodyPr>
          <a:lstStyle/>
          <a:p>
            <a:r>
              <a:rPr lang="en-US" dirty="0" smtClean="0">
                <a:solidFill>
                  <a:srgbClr val="FFFF00"/>
                </a:solidFill>
              </a:rPr>
              <a:t>C</a:t>
            </a:r>
            <a:endParaRPr lang="en-US" dirty="0">
              <a:solidFill>
                <a:srgbClr val="FFFF00"/>
              </a:solidFill>
            </a:endParaRPr>
          </a:p>
        </p:txBody>
      </p:sp>
      <p:sp>
        <p:nvSpPr>
          <p:cNvPr id="101" name="TextBox 100"/>
          <p:cNvSpPr txBox="1"/>
          <p:nvPr/>
        </p:nvSpPr>
        <p:spPr>
          <a:xfrm>
            <a:off x="4886005" y="5143224"/>
            <a:ext cx="326682" cy="369332"/>
          </a:xfrm>
          <a:prstGeom prst="rect">
            <a:avLst/>
          </a:prstGeom>
          <a:noFill/>
        </p:spPr>
        <p:txBody>
          <a:bodyPr wrap="none" rtlCol="0">
            <a:spAutoFit/>
          </a:bodyPr>
          <a:lstStyle/>
          <a:p>
            <a:r>
              <a:rPr lang="en-US" dirty="0" smtClean="0">
                <a:solidFill>
                  <a:srgbClr val="FFFF00"/>
                </a:solidFill>
              </a:rPr>
              <a:t>D</a:t>
            </a:r>
            <a:endParaRPr lang="en-US" dirty="0">
              <a:solidFill>
                <a:srgbClr val="FFFF00"/>
              </a:solidFill>
            </a:endParaRPr>
          </a:p>
        </p:txBody>
      </p:sp>
      <p:sp>
        <p:nvSpPr>
          <p:cNvPr id="102" name="TextBox 101"/>
          <p:cNvSpPr txBox="1"/>
          <p:nvPr/>
        </p:nvSpPr>
        <p:spPr>
          <a:xfrm>
            <a:off x="5766341" y="5140724"/>
            <a:ext cx="297377" cy="369332"/>
          </a:xfrm>
          <a:prstGeom prst="rect">
            <a:avLst/>
          </a:prstGeom>
          <a:noFill/>
        </p:spPr>
        <p:txBody>
          <a:bodyPr wrap="none" rtlCol="0">
            <a:spAutoFit/>
          </a:bodyPr>
          <a:lstStyle/>
          <a:p>
            <a:r>
              <a:rPr lang="en-US" dirty="0" smtClean="0">
                <a:solidFill>
                  <a:srgbClr val="FFFF00"/>
                </a:solidFill>
              </a:rPr>
              <a:t>E</a:t>
            </a:r>
            <a:endParaRPr lang="en-US" dirty="0">
              <a:solidFill>
                <a:srgbClr val="FFFF00"/>
              </a:solidFill>
            </a:endParaRPr>
          </a:p>
        </p:txBody>
      </p:sp>
      <p:sp>
        <p:nvSpPr>
          <p:cNvPr id="103" name="TextBox 102"/>
          <p:cNvSpPr txBox="1"/>
          <p:nvPr/>
        </p:nvSpPr>
        <p:spPr>
          <a:xfrm>
            <a:off x="4042461" y="2572479"/>
            <a:ext cx="235396" cy="646331"/>
          </a:xfrm>
          <a:prstGeom prst="rect">
            <a:avLst/>
          </a:prstGeom>
          <a:noFill/>
        </p:spPr>
        <p:txBody>
          <a:bodyPr wrap="square" rtlCol="0">
            <a:spAutoFit/>
          </a:bodyPr>
          <a:lstStyle/>
          <a:p>
            <a:r>
              <a:rPr lang="en-US" dirty="0" smtClean="0"/>
              <a:t>A</a:t>
            </a:r>
            <a:endParaRPr lang="en-US" dirty="0"/>
          </a:p>
        </p:txBody>
      </p:sp>
      <p:sp>
        <p:nvSpPr>
          <p:cNvPr id="104" name="TextBox 103"/>
          <p:cNvSpPr txBox="1"/>
          <p:nvPr/>
        </p:nvSpPr>
        <p:spPr>
          <a:xfrm>
            <a:off x="4030790" y="3290587"/>
            <a:ext cx="161229" cy="369332"/>
          </a:xfrm>
          <a:prstGeom prst="rect">
            <a:avLst/>
          </a:prstGeom>
          <a:noFill/>
        </p:spPr>
        <p:txBody>
          <a:bodyPr wrap="square" rtlCol="0">
            <a:spAutoFit/>
          </a:bodyPr>
          <a:lstStyle/>
          <a:p>
            <a:r>
              <a:rPr lang="en-US" dirty="0" smtClean="0"/>
              <a:t>B</a:t>
            </a:r>
            <a:endParaRPr lang="en-US" dirty="0"/>
          </a:p>
        </p:txBody>
      </p:sp>
      <p:sp>
        <p:nvSpPr>
          <p:cNvPr id="105" name="TextBox 104"/>
          <p:cNvSpPr txBox="1"/>
          <p:nvPr/>
        </p:nvSpPr>
        <p:spPr>
          <a:xfrm>
            <a:off x="3624239" y="3980814"/>
            <a:ext cx="312906" cy="369332"/>
          </a:xfrm>
          <a:prstGeom prst="rect">
            <a:avLst/>
          </a:prstGeom>
          <a:noFill/>
        </p:spPr>
        <p:txBody>
          <a:bodyPr wrap="none" rtlCol="0">
            <a:spAutoFit/>
          </a:bodyPr>
          <a:lstStyle/>
          <a:p>
            <a:r>
              <a:rPr lang="en-US" dirty="0" smtClean="0"/>
              <a:t>C</a:t>
            </a:r>
            <a:endParaRPr lang="en-US" dirty="0"/>
          </a:p>
        </p:txBody>
      </p:sp>
      <p:sp>
        <p:nvSpPr>
          <p:cNvPr id="106" name="TextBox 105"/>
          <p:cNvSpPr txBox="1"/>
          <p:nvPr/>
        </p:nvSpPr>
        <p:spPr>
          <a:xfrm>
            <a:off x="3004715" y="4383545"/>
            <a:ext cx="326682" cy="369332"/>
          </a:xfrm>
          <a:prstGeom prst="rect">
            <a:avLst/>
          </a:prstGeom>
          <a:noFill/>
        </p:spPr>
        <p:txBody>
          <a:bodyPr wrap="none" rtlCol="0">
            <a:spAutoFit/>
          </a:bodyPr>
          <a:lstStyle/>
          <a:p>
            <a:r>
              <a:rPr lang="en-US" dirty="0" smtClean="0"/>
              <a:t>D</a:t>
            </a:r>
            <a:endParaRPr lang="en-US" dirty="0"/>
          </a:p>
        </p:txBody>
      </p:sp>
      <p:sp>
        <p:nvSpPr>
          <p:cNvPr id="107" name="TextBox 106"/>
          <p:cNvSpPr txBox="1"/>
          <p:nvPr/>
        </p:nvSpPr>
        <p:spPr>
          <a:xfrm>
            <a:off x="4708519" y="2548968"/>
            <a:ext cx="318229" cy="369332"/>
          </a:xfrm>
          <a:prstGeom prst="rect">
            <a:avLst/>
          </a:prstGeom>
          <a:noFill/>
        </p:spPr>
        <p:txBody>
          <a:bodyPr wrap="none" rtlCol="0">
            <a:spAutoFit/>
          </a:bodyPr>
          <a:lstStyle/>
          <a:p>
            <a:r>
              <a:rPr lang="en-US" dirty="0" smtClean="0">
                <a:solidFill>
                  <a:srgbClr val="FFFF00"/>
                </a:solidFill>
              </a:rPr>
              <a:t>A</a:t>
            </a:r>
            <a:endParaRPr lang="en-US" dirty="0">
              <a:solidFill>
                <a:srgbClr val="FFFF00"/>
              </a:solidFill>
            </a:endParaRPr>
          </a:p>
        </p:txBody>
      </p:sp>
      <p:sp>
        <p:nvSpPr>
          <p:cNvPr id="56" name="TextBox 55"/>
          <p:cNvSpPr txBox="1"/>
          <p:nvPr/>
        </p:nvSpPr>
        <p:spPr>
          <a:xfrm>
            <a:off x="3281502" y="5977158"/>
            <a:ext cx="2601207" cy="307777"/>
          </a:xfrm>
          <a:prstGeom prst="rect">
            <a:avLst/>
          </a:prstGeom>
          <a:noFill/>
        </p:spPr>
        <p:txBody>
          <a:bodyPr wrap="square" rtlCol="0">
            <a:spAutoFit/>
          </a:bodyPr>
          <a:lstStyle/>
          <a:p>
            <a:pPr algn="ctr"/>
            <a:r>
              <a:rPr lang="en-US" sz="1400" dirty="0" smtClean="0">
                <a:solidFill>
                  <a:srgbClr val="008000"/>
                </a:solidFill>
              </a:rPr>
              <a:t>A. Sensory Perceptual “</a:t>
            </a:r>
            <a:r>
              <a:rPr lang="en-US" sz="1400" dirty="0" err="1" smtClean="0">
                <a:solidFill>
                  <a:srgbClr val="008000"/>
                </a:solidFill>
              </a:rPr>
              <a:t>Qualia</a:t>
            </a:r>
            <a:r>
              <a:rPr lang="en-US" sz="1400" dirty="0" smtClean="0">
                <a:solidFill>
                  <a:srgbClr val="008000"/>
                </a:solidFill>
              </a:rPr>
              <a:t>”</a:t>
            </a:r>
            <a:endParaRPr lang="en-US" sz="1400" dirty="0">
              <a:solidFill>
                <a:srgbClr val="008000"/>
              </a:solidFill>
            </a:endParaRPr>
          </a:p>
        </p:txBody>
      </p:sp>
      <p:sp>
        <p:nvSpPr>
          <p:cNvPr id="57" name="TextBox 56"/>
          <p:cNvSpPr txBox="1"/>
          <p:nvPr/>
        </p:nvSpPr>
        <p:spPr>
          <a:xfrm>
            <a:off x="3050153" y="5713828"/>
            <a:ext cx="3067872" cy="307777"/>
          </a:xfrm>
          <a:prstGeom prst="rect">
            <a:avLst/>
          </a:prstGeom>
          <a:noFill/>
        </p:spPr>
        <p:txBody>
          <a:bodyPr wrap="square" rtlCol="0">
            <a:spAutoFit/>
          </a:bodyPr>
          <a:lstStyle/>
          <a:p>
            <a:pPr algn="ctr"/>
            <a:r>
              <a:rPr lang="en-US" sz="1400" dirty="0" smtClean="0">
                <a:solidFill>
                  <a:srgbClr val="008000"/>
                </a:solidFill>
              </a:rPr>
              <a:t>Affective-Cognitive Processing</a:t>
            </a:r>
            <a:endParaRPr lang="en-US" sz="1400" dirty="0">
              <a:solidFill>
                <a:srgbClr val="008000"/>
              </a:solidFill>
            </a:endParaRPr>
          </a:p>
        </p:txBody>
      </p:sp>
      <p:sp>
        <p:nvSpPr>
          <p:cNvPr id="58" name="TextBox 57"/>
          <p:cNvSpPr txBox="1"/>
          <p:nvPr/>
        </p:nvSpPr>
        <p:spPr>
          <a:xfrm>
            <a:off x="7387993" y="6614052"/>
            <a:ext cx="1657265" cy="230832"/>
          </a:xfrm>
          <a:prstGeom prst="rect">
            <a:avLst/>
          </a:prstGeom>
          <a:noFill/>
        </p:spPr>
        <p:txBody>
          <a:bodyPr wrap="square" rtlCol="0">
            <a:spAutoFit/>
          </a:bodyPr>
          <a:lstStyle/>
          <a:p>
            <a:pPr algn="ctr"/>
            <a:r>
              <a:rPr lang="en-US" sz="900" dirty="0" smtClean="0"/>
              <a:t>© 2013 Bernard Z. Friedlander </a:t>
            </a:r>
            <a:endParaRPr lang="en-US" sz="9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0" name="Group 59"/>
          <p:cNvGrpSpPr/>
          <p:nvPr/>
        </p:nvGrpSpPr>
        <p:grpSpPr>
          <a:xfrm>
            <a:off x="496010" y="2028670"/>
            <a:ext cx="4960905" cy="4175388"/>
            <a:chOff x="533365" y="1352660"/>
            <a:chExt cx="4960905" cy="4175388"/>
          </a:xfrm>
        </p:grpSpPr>
        <p:cxnSp>
          <p:nvCxnSpPr>
            <p:cNvPr id="12" name="Straight Connector 11"/>
            <p:cNvCxnSpPr/>
            <p:nvPr/>
          </p:nvCxnSpPr>
          <p:spPr>
            <a:xfrm>
              <a:off x="2973834" y="3903367"/>
              <a:ext cx="2489460" cy="1578209"/>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H="1">
              <a:off x="1657256" y="2633258"/>
              <a:ext cx="2581688" cy="20492"/>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flipV="1">
              <a:off x="564341" y="3887875"/>
              <a:ext cx="2404490" cy="1617653"/>
            </a:xfrm>
            <a:prstGeom prst="line">
              <a:avLst/>
            </a:prstGeom>
            <a:ln/>
          </p:spPr>
          <p:style>
            <a:lnRef idx="2">
              <a:schemeClr val="accent1"/>
            </a:lnRef>
            <a:fillRef idx="0">
              <a:schemeClr val="accent1"/>
            </a:fillRef>
            <a:effectRef idx="1">
              <a:schemeClr val="accent1"/>
            </a:effectRef>
            <a:fontRef idx="minor">
              <a:schemeClr val="tx1"/>
            </a:fontRef>
          </p:style>
        </p:cxnSp>
        <p:sp>
          <p:nvSpPr>
            <p:cNvPr id="15" name="Donut 14"/>
            <p:cNvSpPr/>
            <p:nvPr/>
          </p:nvSpPr>
          <p:spPr>
            <a:xfrm>
              <a:off x="2644187" y="4020548"/>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16" name="Donut 15"/>
            <p:cNvSpPr/>
            <p:nvPr/>
          </p:nvSpPr>
          <p:spPr>
            <a:xfrm>
              <a:off x="1321534" y="4868749"/>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17" name="Donut 16"/>
            <p:cNvSpPr/>
            <p:nvPr/>
          </p:nvSpPr>
          <p:spPr>
            <a:xfrm>
              <a:off x="3143597" y="4853258"/>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18" name="Donut 17"/>
            <p:cNvSpPr/>
            <p:nvPr/>
          </p:nvSpPr>
          <p:spPr>
            <a:xfrm>
              <a:off x="4006009" y="4853258"/>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19" name="Donut 18"/>
            <p:cNvSpPr/>
            <p:nvPr/>
          </p:nvSpPr>
          <p:spPr>
            <a:xfrm>
              <a:off x="2248523" y="4877211"/>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20" name="Donut 19"/>
            <p:cNvSpPr/>
            <p:nvPr/>
          </p:nvSpPr>
          <p:spPr>
            <a:xfrm>
              <a:off x="2278560" y="3031601"/>
              <a:ext cx="628318" cy="612828"/>
            </a:xfrm>
            <a:prstGeom prst="donut">
              <a:avLst>
                <a:gd name="adj" fmla="val 39157"/>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p:txBody>
        </p:sp>
        <p:sp>
          <p:nvSpPr>
            <p:cNvPr id="21" name="Donut 20"/>
            <p:cNvSpPr/>
            <p:nvPr/>
          </p:nvSpPr>
          <p:spPr>
            <a:xfrm>
              <a:off x="3002330" y="3016111"/>
              <a:ext cx="628318" cy="628318"/>
            </a:xfrm>
            <a:prstGeom prst="donut">
              <a:avLst>
                <a:gd name="adj" fmla="val 41938"/>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22" name="Donut 21"/>
            <p:cNvSpPr/>
            <p:nvPr/>
          </p:nvSpPr>
          <p:spPr>
            <a:xfrm>
              <a:off x="2966955" y="2259002"/>
              <a:ext cx="628318" cy="628318"/>
            </a:xfrm>
            <a:prstGeom prst="donut">
              <a:avLst>
                <a:gd name="adj" fmla="val 39060"/>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a:solidFill>
                  <a:srgbClr val="FFFF00"/>
                </a:solidFill>
              </a:endParaRPr>
            </a:p>
          </p:txBody>
        </p:sp>
        <p:sp>
          <p:nvSpPr>
            <p:cNvPr id="23" name="Donut 22"/>
            <p:cNvSpPr/>
            <p:nvPr/>
          </p:nvSpPr>
          <p:spPr>
            <a:xfrm>
              <a:off x="4103336" y="4102357"/>
              <a:ext cx="628318" cy="628318"/>
            </a:xfrm>
            <a:prstGeom prst="donut">
              <a:avLst>
                <a:gd name="adj" fmla="val 41938"/>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24" name="Donut 23"/>
            <p:cNvSpPr/>
            <p:nvPr/>
          </p:nvSpPr>
          <p:spPr>
            <a:xfrm>
              <a:off x="3426780" y="3675409"/>
              <a:ext cx="628318" cy="628318"/>
            </a:xfrm>
            <a:prstGeom prst="donut">
              <a:avLst>
                <a:gd name="adj" fmla="val 41938"/>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25" name="Donut 24"/>
            <p:cNvSpPr/>
            <p:nvPr/>
          </p:nvSpPr>
          <p:spPr>
            <a:xfrm>
              <a:off x="1887900" y="3690899"/>
              <a:ext cx="628318" cy="628318"/>
            </a:xfrm>
            <a:prstGeom prst="donut">
              <a:avLst>
                <a:gd name="adj" fmla="val 41109"/>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p:txBody>
        </p:sp>
        <p:sp>
          <p:nvSpPr>
            <p:cNvPr id="26" name="Donut 25"/>
            <p:cNvSpPr/>
            <p:nvPr/>
          </p:nvSpPr>
          <p:spPr>
            <a:xfrm>
              <a:off x="1254417" y="4117847"/>
              <a:ext cx="628318" cy="628318"/>
            </a:xfrm>
            <a:prstGeom prst="donut">
              <a:avLst>
                <a:gd name="adj" fmla="val 41938"/>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a:p>
              <a:pPr algn="ctr"/>
              <a:endParaRPr lang="en-US" sz="1600" dirty="0">
                <a:solidFill>
                  <a:schemeClr val="tx1"/>
                </a:solidFill>
              </a:endParaRPr>
            </a:p>
          </p:txBody>
        </p:sp>
        <p:sp>
          <p:nvSpPr>
            <p:cNvPr id="27" name="Donut 26"/>
            <p:cNvSpPr/>
            <p:nvPr/>
          </p:nvSpPr>
          <p:spPr>
            <a:xfrm>
              <a:off x="2310475" y="2274492"/>
              <a:ext cx="628318" cy="619520"/>
            </a:xfrm>
            <a:prstGeom prst="donut">
              <a:avLst>
                <a:gd name="adj" fmla="val 37626"/>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a:p>
              <a:pPr algn="ctr"/>
              <a:endParaRPr lang="en-US" dirty="0">
                <a:solidFill>
                  <a:schemeClr val="tx1"/>
                </a:solidFill>
              </a:endParaRPr>
            </a:p>
          </p:txBody>
        </p:sp>
        <p:cxnSp>
          <p:nvCxnSpPr>
            <p:cNvPr id="28" name="Straight Connector 27"/>
            <p:cNvCxnSpPr/>
            <p:nvPr/>
          </p:nvCxnSpPr>
          <p:spPr>
            <a:xfrm>
              <a:off x="564340" y="5505530"/>
              <a:ext cx="4929930" cy="158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flipH="1">
              <a:off x="2116235" y="2168195"/>
              <a:ext cx="4175388" cy="2544317"/>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336594" y="2253597"/>
              <a:ext cx="4144408" cy="2404490"/>
            </a:xfrm>
            <a:prstGeom prst="line">
              <a:avLst/>
            </a:prstGeom>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175756" y="3290587"/>
              <a:ext cx="312906" cy="369332"/>
            </a:xfrm>
            <a:prstGeom prst="rect">
              <a:avLst/>
            </a:prstGeom>
            <a:noFill/>
          </p:spPr>
          <p:txBody>
            <a:bodyPr wrap="square" rtlCol="0">
              <a:spAutoFit/>
            </a:bodyPr>
            <a:lstStyle/>
            <a:p>
              <a:r>
                <a:rPr lang="en-US" dirty="0" smtClean="0">
                  <a:solidFill>
                    <a:srgbClr val="FFFF00"/>
                  </a:solidFill>
                </a:rPr>
                <a:t>B</a:t>
              </a:r>
              <a:endParaRPr lang="en-US" dirty="0">
                <a:solidFill>
                  <a:srgbClr val="FFFF00"/>
                </a:solidFill>
              </a:endParaRPr>
            </a:p>
          </p:txBody>
        </p:sp>
        <p:sp>
          <p:nvSpPr>
            <p:cNvPr id="36" name="TextBox 35"/>
            <p:cNvSpPr txBox="1"/>
            <p:nvPr/>
          </p:nvSpPr>
          <p:spPr>
            <a:xfrm>
              <a:off x="3584486" y="3965375"/>
              <a:ext cx="312906" cy="369332"/>
            </a:xfrm>
            <a:prstGeom prst="rect">
              <a:avLst/>
            </a:prstGeom>
            <a:noFill/>
          </p:spPr>
          <p:txBody>
            <a:bodyPr wrap="square" rtlCol="0">
              <a:spAutoFit/>
            </a:bodyPr>
            <a:lstStyle/>
            <a:p>
              <a:r>
                <a:rPr lang="en-US" dirty="0" smtClean="0">
                  <a:solidFill>
                    <a:srgbClr val="FFFF00"/>
                  </a:solidFill>
                </a:rPr>
                <a:t>C</a:t>
              </a:r>
              <a:endParaRPr lang="en-US" dirty="0">
                <a:solidFill>
                  <a:srgbClr val="FFFF00"/>
                </a:solidFill>
              </a:endParaRPr>
            </a:p>
          </p:txBody>
        </p:sp>
        <p:sp>
          <p:nvSpPr>
            <p:cNvPr id="37" name="TextBox 36"/>
            <p:cNvSpPr txBox="1"/>
            <p:nvPr/>
          </p:nvSpPr>
          <p:spPr>
            <a:xfrm>
              <a:off x="4273704" y="4368054"/>
              <a:ext cx="326682" cy="369332"/>
            </a:xfrm>
            <a:prstGeom prst="rect">
              <a:avLst/>
            </a:prstGeom>
            <a:noFill/>
          </p:spPr>
          <p:txBody>
            <a:bodyPr wrap="square" rtlCol="0">
              <a:spAutoFit/>
            </a:bodyPr>
            <a:lstStyle/>
            <a:p>
              <a:r>
                <a:rPr lang="en-US" dirty="0" smtClean="0">
                  <a:solidFill>
                    <a:srgbClr val="FFFF00"/>
                  </a:solidFill>
                </a:rPr>
                <a:t>D</a:t>
              </a:r>
              <a:endParaRPr lang="en-US" dirty="0">
                <a:solidFill>
                  <a:srgbClr val="FFFF00"/>
                </a:solidFill>
              </a:endParaRPr>
            </a:p>
          </p:txBody>
        </p:sp>
        <p:sp>
          <p:nvSpPr>
            <p:cNvPr id="38" name="TextBox 37"/>
            <p:cNvSpPr txBox="1"/>
            <p:nvPr/>
          </p:nvSpPr>
          <p:spPr>
            <a:xfrm>
              <a:off x="2807866" y="4321584"/>
              <a:ext cx="352402" cy="369332"/>
            </a:xfrm>
            <a:prstGeom prst="rect">
              <a:avLst/>
            </a:prstGeom>
            <a:noFill/>
          </p:spPr>
          <p:txBody>
            <a:bodyPr wrap="square" rtlCol="0">
              <a:spAutoFit/>
            </a:bodyPr>
            <a:lstStyle/>
            <a:p>
              <a:r>
                <a:rPr lang="en-US" dirty="0" smtClean="0">
                  <a:solidFill>
                    <a:srgbClr val="FFFF00"/>
                  </a:solidFill>
                </a:rPr>
                <a:t>A</a:t>
              </a:r>
              <a:endParaRPr lang="en-US" dirty="0">
                <a:solidFill>
                  <a:srgbClr val="FFFF00"/>
                </a:solidFill>
              </a:endParaRPr>
            </a:p>
          </p:txBody>
        </p:sp>
        <p:sp>
          <p:nvSpPr>
            <p:cNvPr id="39" name="TextBox 38"/>
            <p:cNvSpPr txBox="1"/>
            <p:nvPr/>
          </p:nvSpPr>
          <p:spPr>
            <a:xfrm>
              <a:off x="1486872" y="5136573"/>
              <a:ext cx="312906" cy="369332"/>
            </a:xfrm>
            <a:prstGeom prst="rect">
              <a:avLst/>
            </a:prstGeom>
            <a:noFill/>
          </p:spPr>
          <p:txBody>
            <a:bodyPr wrap="square" rtlCol="0">
              <a:spAutoFit/>
            </a:bodyPr>
            <a:lstStyle/>
            <a:p>
              <a:r>
                <a:rPr lang="en-US" dirty="0" smtClean="0">
                  <a:solidFill>
                    <a:srgbClr val="FFFF00"/>
                  </a:solidFill>
                </a:rPr>
                <a:t>B</a:t>
              </a:r>
              <a:endParaRPr lang="en-US" dirty="0">
                <a:solidFill>
                  <a:srgbClr val="FFFF00"/>
                </a:solidFill>
              </a:endParaRPr>
            </a:p>
          </p:txBody>
        </p:sp>
        <p:sp>
          <p:nvSpPr>
            <p:cNvPr id="40" name="TextBox 39"/>
            <p:cNvSpPr txBox="1"/>
            <p:nvPr/>
          </p:nvSpPr>
          <p:spPr>
            <a:xfrm>
              <a:off x="2407754" y="5149562"/>
              <a:ext cx="312906" cy="369332"/>
            </a:xfrm>
            <a:prstGeom prst="rect">
              <a:avLst/>
            </a:prstGeom>
            <a:noFill/>
          </p:spPr>
          <p:txBody>
            <a:bodyPr wrap="square" rtlCol="0">
              <a:spAutoFit/>
            </a:bodyPr>
            <a:lstStyle/>
            <a:p>
              <a:r>
                <a:rPr lang="en-US" dirty="0" smtClean="0">
                  <a:solidFill>
                    <a:srgbClr val="FFFF00"/>
                  </a:solidFill>
                </a:rPr>
                <a:t>C</a:t>
              </a:r>
              <a:endParaRPr lang="en-US" dirty="0">
                <a:solidFill>
                  <a:srgbClr val="FFFF00"/>
                </a:solidFill>
              </a:endParaRPr>
            </a:p>
          </p:txBody>
        </p:sp>
        <p:sp>
          <p:nvSpPr>
            <p:cNvPr id="41" name="TextBox 40"/>
            <p:cNvSpPr txBox="1"/>
            <p:nvPr/>
          </p:nvSpPr>
          <p:spPr>
            <a:xfrm>
              <a:off x="3306229" y="5143225"/>
              <a:ext cx="326682" cy="369332"/>
            </a:xfrm>
            <a:prstGeom prst="rect">
              <a:avLst/>
            </a:prstGeom>
            <a:noFill/>
          </p:spPr>
          <p:txBody>
            <a:bodyPr wrap="square" rtlCol="0">
              <a:spAutoFit/>
            </a:bodyPr>
            <a:lstStyle/>
            <a:p>
              <a:r>
                <a:rPr lang="en-US" dirty="0" smtClean="0">
                  <a:solidFill>
                    <a:srgbClr val="FFFF00"/>
                  </a:solidFill>
                </a:rPr>
                <a:t>D</a:t>
              </a:r>
              <a:endParaRPr lang="en-US" dirty="0">
                <a:solidFill>
                  <a:srgbClr val="FFFF00"/>
                </a:solidFill>
              </a:endParaRPr>
            </a:p>
          </p:txBody>
        </p:sp>
        <p:sp>
          <p:nvSpPr>
            <p:cNvPr id="42" name="TextBox 41"/>
            <p:cNvSpPr txBox="1"/>
            <p:nvPr/>
          </p:nvSpPr>
          <p:spPr>
            <a:xfrm>
              <a:off x="4186565" y="5140724"/>
              <a:ext cx="297376" cy="369332"/>
            </a:xfrm>
            <a:prstGeom prst="rect">
              <a:avLst/>
            </a:prstGeom>
            <a:noFill/>
          </p:spPr>
          <p:txBody>
            <a:bodyPr wrap="square" rtlCol="0">
              <a:spAutoFit/>
            </a:bodyPr>
            <a:lstStyle/>
            <a:p>
              <a:r>
                <a:rPr lang="en-US" dirty="0" smtClean="0">
                  <a:solidFill>
                    <a:srgbClr val="FFFF00"/>
                  </a:solidFill>
                </a:rPr>
                <a:t>E</a:t>
              </a:r>
              <a:endParaRPr lang="en-US" dirty="0">
                <a:solidFill>
                  <a:srgbClr val="FFFF00"/>
                </a:solidFill>
              </a:endParaRPr>
            </a:p>
          </p:txBody>
        </p:sp>
        <p:sp>
          <p:nvSpPr>
            <p:cNvPr id="43" name="TextBox 42"/>
            <p:cNvSpPr txBox="1"/>
            <p:nvPr/>
          </p:nvSpPr>
          <p:spPr>
            <a:xfrm>
              <a:off x="2462685" y="2572480"/>
              <a:ext cx="235396" cy="646331"/>
            </a:xfrm>
            <a:prstGeom prst="rect">
              <a:avLst/>
            </a:prstGeom>
            <a:noFill/>
          </p:spPr>
          <p:txBody>
            <a:bodyPr wrap="square" rtlCol="0">
              <a:spAutoFit/>
            </a:bodyPr>
            <a:lstStyle/>
            <a:p>
              <a:r>
                <a:rPr lang="en-US" dirty="0" smtClean="0"/>
                <a:t>A</a:t>
              </a:r>
              <a:endParaRPr lang="en-US" dirty="0"/>
            </a:p>
          </p:txBody>
        </p:sp>
        <p:sp>
          <p:nvSpPr>
            <p:cNvPr id="44" name="TextBox 43"/>
            <p:cNvSpPr txBox="1"/>
            <p:nvPr/>
          </p:nvSpPr>
          <p:spPr>
            <a:xfrm>
              <a:off x="2451015" y="3290587"/>
              <a:ext cx="161229" cy="369332"/>
            </a:xfrm>
            <a:prstGeom prst="rect">
              <a:avLst/>
            </a:prstGeom>
            <a:noFill/>
          </p:spPr>
          <p:txBody>
            <a:bodyPr wrap="square" rtlCol="0">
              <a:spAutoFit/>
            </a:bodyPr>
            <a:lstStyle/>
            <a:p>
              <a:r>
                <a:rPr lang="en-US" dirty="0" smtClean="0"/>
                <a:t>B</a:t>
              </a:r>
              <a:endParaRPr lang="en-US" dirty="0"/>
            </a:p>
          </p:txBody>
        </p:sp>
        <p:sp>
          <p:nvSpPr>
            <p:cNvPr id="45" name="TextBox 44"/>
            <p:cNvSpPr txBox="1"/>
            <p:nvPr/>
          </p:nvSpPr>
          <p:spPr>
            <a:xfrm>
              <a:off x="2044464" y="3980815"/>
              <a:ext cx="312906" cy="369332"/>
            </a:xfrm>
            <a:prstGeom prst="rect">
              <a:avLst/>
            </a:prstGeom>
            <a:noFill/>
          </p:spPr>
          <p:txBody>
            <a:bodyPr wrap="square" rtlCol="0">
              <a:spAutoFit/>
            </a:bodyPr>
            <a:lstStyle/>
            <a:p>
              <a:r>
                <a:rPr lang="en-US" dirty="0" smtClean="0"/>
                <a:t>C</a:t>
              </a:r>
              <a:endParaRPr lang="en-US" dirty="0"/>
            </a:p>
          </p:txBody>
        </p:sp>
        <p:sp>
          <p:nvSpPr>
            <p:cNvPr id="46" name="TextBox 45"/>
            <p:cNvSpPr txBox="1"/>
            <p:nvPr/>
          </p:nvSpPr>
          <p:spPr>
            <a:xfrm>
              <a:off x="1424940" y="4383545"/>
              <a:ext cx="326682" cy="369332"/>
            </a:xfrm>
            <a:prstGeom prst="rect">
              <a:avLst/>
            </a:prstGeom>
            <a:noFill/>
          </p:spPr>
          <p:txBody>
            <a:bodyPr wrap="square" rtlCol="0">
              <a:spAutoFit/>
            </a:bodyPr>
            <a:lstStyle/>
            <a:p>
              <a:r>
                <a:rPr lang="en-US" dirty="0" smtClean="0"/>
                <a:t>D</a:t>
              </a:r>
              <a:endParaRPr lang="en-US" dirty="0"/>
            </a:p>
          </p:txBody>
        </p:sp>
        <p:sp>
          <p:nvSpPr>
            <p:cNvPr id="47" name="TextBox 46"/>
            <p:cNvSpPr txBox="1"/>
            <p:nvPr/>
          </p:nvSpPr>
          <p:spPr>
            <a:xfrm>
              <a:off x="3128742" y="2548968"/>
              <a:ext cx="318229" cy="369332"/>
            </a:xfrm>
            <a:prstGeom prst="rect">
              <a:avLst/>
            </a:prstGeom>
            <a:noFill/>
          </p:spPr>
          <p:txBody>
            <a:bodyPr wrap="square" rtlCol="0">
              <a:spAutoFit/>
            </a:bodyPr>
            <a:lstStyle/>
            <a:p>
              <a:r>
                <a:rPr lang="en-US" dirty="0" smtClean="0">
                  <a:solidFill>
                    <a:srgbClr val="FFFF00"/>
                  </a:solidFill>
                </a:rPr>
                <a:t>A</a:t>
              </a:r>
              <a:endParaRPr lang="en-US" dirty="0">
                <a:solidFill>
                  <a:srgbClr val="FFFF00"/>
                </a:solidFill>
              </a:endParaRPr>
            </a:p>
          </p:txBody>
        </p:sp>
      </p:grpSp>
      <p:sp>
        <p:nvSpPr>
          <p:cNvPr id="61" name="Rectangle 60"/>
          <p:cNvSpPr/>
          <p:nvPr/>
        </p:nvSpPr>
        <p:spPr>
          <a:xfrm>
            <a:off x="6814922" y="2144726"/>
            <a:ext cx="1610800" cy="4097937"/>
          </a:xfrm>
          <a:prstGeom prst="rect">
            <a:avLst/>
          </a:prstGeom>
          <a:blipFill rotWithShape="1">
            <a:blip r:embed="rId2"/>
            <a:stretch>
              <a:fillRect/>
            </a:stretch>
          </a:blip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sp>
      <p:sp>
        <p:nvSpPr>
          <p:cNvPr id="63" name="TextBox 62"/>
          <p:cNvSpPr txBox="1"/>
          <p:nvPr/>
        </p:nvSpPr>
        <p:spPr>
          <a:xfrm>
            <a:off x="7138738" y="1195547"/>
            <a:ext cx="966931" cy="738664"/>
          </a:xfrm>
          <a:prstGeom prst="rect">
            <a:avLst/>
          </a:prstGeom>
          <a:noFill/>
        </p:spPr>
        <p:txBody>
          <a:bodyPr wrap="none" rtlCol="0">
            <a:spAutoFit/>
          </a:bodyPr>
          <a:lstStyle/>
          <a:p>
            <a:pPr algn="ctr"/>
            <a:r>
              <a:rPr lang="en-US" sz="1400" dirty="0" smtClean="0"/>
              <a:t>The Server</a:t>
            </a:r>
          </a:p>
          <a:p>
            <a:pPr algn="ctr"/>
            <a:r>
              <a:rPr lang="en-US" sz="1400" dirty="0" smtClean="0"/>
              <a:t>Cabinet of</a:t>
            </a:r>
          </a:p>
          <a:p>
            <a:pPr algn="ctr"/>
            <a:r>
              <a:rPr lang="en-US" sz="1400" dirty="0" smtClean="0"/>
              <a:t>The Mind</a:t>
            </a:r>
            <a:endParaRPr lang="en-US" sz="1400" dirty="0"/>
          </a:p>
        </p:txBody>
      </p:sp>
      <p:grpSp>
        <p:nvGrpSpPr>
          <p:cNvPr id="68" name="Group 67"/>
          <p:cNvGrpSpPr/>
          <p:nvPr/>
        </p:nvGrpSpPr>
        <p:grpSpPr>
          <a:xfrm>
            <a:off x="7179346" y="3722293"/>
            <a:ext cx="914400" cy="576003"/>
            <a:chOff x="7179346" y="3214303"/>
            <a:chExt cx="914400" cy="576003"/>
          </a:xfrm>
          <a:solidFill>
            <a:srgbClr val="3366FF"/>
          </a:solidFill>
        </p:grpSpPr>
        <p:sp>
          <p:nvSpPr>
            <p:cNvPr id="64" name="Can 63"/>
            <p:cNvSpPr/>
            <p:nvPr/>
          </p:nvSpPr>
          <p:spPr>
            <a:xfrm>
              <a:off x="7179346" y="3214303"/>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Can 64"/>
            <p:cNvSpPr/>
            <p:nvPr/>
          </p:nvSpPr>
          <p:spPr>
            <a:xfrm>
              <a:off x="7179346" y="33724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Can 65"/>
            <p:cNvSpPr/>
            <p:nvPr/>
          </p:nvSpPr>
          <p:spPr>
            <a:xfrm>
              <a:off x="7179346" y="35248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Can 66"/>
            <p:cNvSpPr/>
            <p:nvPr/>
          </p:nvSpPr>
          <p:spPr>
            <a:xfrm>
              <a:off x="7179346" y="36772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0" name="Can 69"/>
          <p:cNvSpPr/>
          <p:nvPr/>
        </p:nvSpPr>
        <p:spPr>
          <a:xfrm>
            <a:off x="7179340" y="5164940"/>
            <a:ext cx="914400" cy="113068"/>
          </a:xfrm>
          <a:prstGeom prst="ca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Can 70"/>
          <p:cNvSpPr/>
          <p:nvPr/>
        </p:nvSpPr>
        <p:spPr>
          <a:xfrm>
            <a:off x="7179340" y="5323075"/>
            <a:ext cx="914400" cy="113068"/>
          </a:xfrm>
          <a:prstGeom prst="ca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Can 71"/>
          <p:cNvSpPr/>
          <p:nvPr/>
        </p:nvSpPr>
        <p:spPr>
          <a:xfrm>
            <a:off x="7179340" y="5475475"/>
            <a:ext cx="914400" cy="113068"/>
          </a:xfrm>
          <a:prstGeom prst="ca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Can 72"/>
          <p:cNvSpPr/>
          <p:nvPr/>
        </p:nvSpPr>
        <p:spPr>
          <a:xfrm>
            <a:off x="7179340" y="5627875"/>
            <a:ext cx="914400" cy="113068"/>
          </a:xfrm>
          <a:prstGeom prst="ca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4" name="Group 73"/>
          <p:cNvGrpSpPr/>
          <p:nvPr/>
        </p:nvGrpSpPr>
        <p:grpSpPr>
          <a:xfrm>
            <a:off x="7155671" y="2488041"/>
            <a:ext cx="914400" cy="576003"/>
            <a:chOff x="7179346" y="3214303"/>
            <a:chExt cx="914400" cy="576003"/>
          </a:xfrm>
          <a:solidFill>
            <a:srgbClr val="FF0000"/>
          </a:solidFill>
        </p:grpSpPr>
        <p:sp>
          <p:nvSpPr>
            <p:cNvPr id="75" name="Can 74"/>
            <p:cNvSpPr/>
            <p:nvPr/>
          </p:nvSpPr>
          <p:spPr>
            <a:xfrm>
              <a:off x="7179346" y="3214303"/>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Can 75"/>
            <p:cNvSpPr/>
            <p:nvPr/>
          </p:nvSpPr>
          <p:spPr>
            <a:xfrm>
              <a:off x="7179346" y="33724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Can 76"/>
            <p:cNvSpPr/>
            <p:nvPr/>
          </p:nvSpPr>
          <p:spPr>
            <a:xfrm>
              <a:off x="7179346" y="35248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Can 77"/>
            <p:cNvSpPr/>
            <p:nvPr/>
          </p:nvSpPr>
          <p:spPr>
            <a:xfrm>
              <a:off x="7179346" y="36772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Can 78"/>
          <p:cNvSpPr/>
          <p:nvPr/>
        </p:nvSpPr>
        <p:spPr>
          <a:xfrm>
            <a:off x="7189537" y="5786010"/>
            <a:ext cx="914400" cy="113068"/>
          </a:xfrm>
          <a:prstGeom prst="ca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a:off x="2266311" y="1236122"/>
            <a:ext cx="1240055" cy="738664"/>
          </a:xfrm>
          <a:prstGeom prst="rect">
            <a:avLst/>
          </a:prstGeom>
          <a:noFill/>
        </p:spPr>
        <p:txBody>
          <a:bodyPr wrap="none" rtlCol="0">
            <a:spAutoFit/>
          </a:bodyPr>
          <a:lstStyle/>
          <a:p>
            <a:pPr algn="ctr"/>
            <a:r>
              <a:rPr lang="en-US" sz="1400" dirty="0" smtClean="0"/>
              <a:t>Triangle of</a:t>
            </a:r>
          </a:p>
          <a:p>
            <a:pPr algn="ctr"/>
            <a:r>
              <a:rPr lang="en-US" sz="1400" dirty="0" smtClean="0"/>
              <a:t>Consciousness</a:t>
            </a:r>
          </a:p>
          <a:p>
            <a:pPr algn="ctr"/>
            <a:r>
              <a:rPr lang="en-US" sz="1400" dirty="0" smtClean="0"/>
              <a:t>&amp; Behavior</a:t>
            </a:r>
            <a:endParaRPr lang="en-US" sz="1400" dirty="0"/>
          </a:p>
        </p:txBody>
      </p:sp>
      <p:sp>
        <p:nvSpPr>
          <p:cNvPr id="84" name="TextBox 83"/>
          <p:cNvSpPr txBox="1"/>
          <p:nvPr/>
        </p:nvSpPr>
        <p:spPr>
          <a:xfrm>
            <a:off x="464654" y="326489"/>
            <a:ext cx="8239861" cy="369332"/>
          </a:xfrm>
          <a:prstGeom prst="rect">
            <a:avLst/>
          </a:prstGeom>
          <a:noFill/>
        </p:spPr>
        <p:txBody>
          <a:bodyPr wrap="square" rtlCol="0">
            <a:spAutoFit/>
          </a:bodyPr>
          <a:lstStyle/>
          <a:p>
            <a:pPr algn="ctr"/>
            <a:r>
              <a:rPr lang="en-US" b="1" i="1" u="sng" dirty="0" smtClean="0"/>
              <a:t>Computers Brains &amp; Minds</a:t>
            </a:r>
          </a:p>
        </p:txBody>
      </p:sp>
      <p:sp>
        <p:nvSpPr>
          <p:cNvPr id="85" name="Right Arrow 84"/>
          <p:cNvSpPr/>
          <p:nvPr/>
        </p:nvSpPr>
        <p:spPr>
          <a:xfrm>
            <a:off x="4715582" y="2997199"/>
            <a:ext cx="1566685" cy="1566685"/>
          </a:xfrm>
          <a:prstGeom prst="rightArrow">
            <a:avLst/>
          </a:prstGeom>
          <a:gradFill flip="none" rotWithShape="1">
            <a:gsLst>
              <a:gs pos="0">
                <a:srgbClr val="FFFF00"/>
              </a:gs>
              <a:gs pos="100000">
                <a:srgbClr val="FFFFFF"/>
              </a:gs>
            </a:gsLst>
            <a:path path="circle">
              <a:fillToRect l="100000" t="100000"/>
            </a:path>
            <a:tileRect r="-100000" b="-100000"/>
          </a:gradFill>
          <a:ln>
            <a:solidFill>
              <a:schemeClr val="tx1"/>
            </a:solidFill>
          </a:ln>
        </p:spPr>
        <p:style>
          <a:lnRef idx="1">
            <a:schemeClr val="accent1"/>
          </a:lnRef>
          <a:fillRef idx="3">
            <a:schemeClr val="accent1"/>
          </a:fillRef>
          <a:effectRef idx="2">
            <a:schemeClr val="accent1"/>
          </a:effectRef>
          <a:fontRef idx="minor">
            <a:schemeClr val="lt1"/>
          </a:fontRef>
        </p:style>
      </p:sp>
      <p:sp>
        <p:nvSpPr>
          <p:cNvPr id="87" name="TextBox 86"/>
          <p:cNvSpPr txBox="1"/>
          <p:nvPr/>
        </p:nvSpPr>
        <p:spPr>
          <a:xfrm>
            <a:off x="4944533" y="3589867"/>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14000" r="31111" b="32111"/>
          <a:stretch>
            <a:fillRect/>
          </a:stretch>
        </p:blipFill>
        <p:spPr>
          <a:xfrm>
            <a:off x="491098" y="1430867"/>
            <a:ext cx="3809969" cy="4712330"/>
          </a:xfrm>
          <a:prstGeom prst="rect">
            <a:avLst/>
          </a:prstGeom>
          <a:blipFill rotWithShape="1">
            <a:blip r:embed="rId3">
              <a:alphaModFix amt="61000"/>
            </a:blip>
            <a:stretch>
              <a:fillRect/>
            </a:stretch>
          </a:blipFill>
        </p:spPr>
      </p:pic>
      <p:grpSp>
        <p:nvGrpSpPr>
          <p:cNvPr id="3" name="Group 2"/>
          <p:cNvGrpSpPr/>
          <p:nvPr/>
        </p:nvGrpSpPr>
        <p:grpSpPr>
          <a:xfrm rot="20569349">
            <a:off x="1615205" y="2059141"/>
            <a:ext cx="1067008" cy="778936"/>
            <a:chOff x="6211093" y="1490133"/>
            <a:chExt cx="652049" cy="778936"/>
          </a:xfrm>
        </p:grpSpPr>
        <p:sp>
          <p:nvSpPr>
            <p:cNvPr id="4" name="Can 3"/>
            <p:cNvSpPr/>
            <p:nvPr/>
          </p:nvSpPr>
          <p:spPr>
            <a:xfrm>
              <a:off x="6243320" y="1490133"/>
              <a:ext cx="580813" cy="360679"/>
            </a:xfrm>
            <a:prstGeom prst="can">
              <a:avLst/>
            </a:prstGeom>
            <a:solidFill>
              <a:srgbClr val="FF0000"/>
            </a:solidFill>
            <a:ln>
              <a:noFill/>
            </a:ln>
          </p:spPr>
          <p:style>
            <a:lnRef idx="1">
              <a:schemeClr val="accent1"/>
            </a:lnRef>
            <a:fillRef idx="3">
              <a:schemeClr val="accent1"/>
            </a:fillRef>
            <a:effectRef idx="2">
              <a:schemeClr val="accent1"/>
            </a:effectRef>
            <a:fontRef idx="minor">
              <a:schemeClr val="lt1"/>
            </a:fontRef>
          </p:style>
        </p:sp>
        <p:sp>
          <p:nvSpPr>
            <p:cNvPr id="5" name="Can 4"/>
            <p:cNvSpPr/>
            <p:nvPr/>
          </p:nvSpPr>
          <p:spPr>
            <a:xfrm>
              <a:off x="6243320" y="1642533"/>
              <a:ext cx="580813" cy="360679"/>
            </a:xfrm>
            <a:prstGeom prst="can">
              <a:avLst/>
            </a:prstGeom>
            <a:solidFill>
              <a:srgbClr val="3366FF">
                <a:alpha val="97000"/>
              </a:srgbClr>
            </a:solidFill>
            <a:ln>
              <a:noFill/>
            </a:ln>
          </p:spPr>
          <p:style>
            <a:lnRef idx="1">
              <a:schemeClr val="accent1"/>
            </a:lnRef>
            <a:fillRef idx="3">
              <a:schemeClr val="accent1"/>
            </a:fillRef>
            <a:effectRef idx="2">
              <a:schemeClr val="accent1"/>
            </a:effectRef>
            <a:fontRef idx="minor">
              <a:schemeClr val="lt1"/>
            </a:fontRef>
          </p:style>
        </p:sp>
        <p:sp>
          <p:nvSpPr>
            <p:cNvPr id="6" name="Can 5"/>
            <p:cNvSpPr/>
            <p:nvPr/>
          </p:nvSpPr>
          <p:spPr>
            <a:xfrm>
              <a:off x="6211093" y="1901614"/>
              <a:ext cx="652049" cy="367455"/>
            </a:xfrm>
            <a:prstGeom prst="can">
              <a:avLst/>
            </a:prstGeom>
            <a:solidFill>
              <a:srgbClr val="008000">
                <a:alpha val="92000"/>
              </a:srgbClr>
            </a:solidFill>
            <a:ln>
              <a:noFill/>
            </a:ln>
          </p:spPr>
          <p:style>
            <a:lnRef idx="1">
              <a:schemeClr val="accent1"/>
            </a:lnRef>
            <a:fillRef idx="3">
              <a:schemeClr val="accent1"/>
            </a:fillRef>
            <a:effectRef idx="2">
              <a:schemeClr val="accent1"/>
            </a:effectRef>
            <a:fontRef idx="minor">
              <a:schemeClr val="lt1"/>
            </a:fontRef>
          </p:style>
        </p:sp>
      </p:grpSp>
      <p:pic>
        <p:nvPicPr>
          <p:cNvPr id="7" name="Picture 6"/>
          <p:cNvPicPr>
            <a:picLocks noChangeAspect="1"/>
          </p:cNvPicPr>
          <p:nvPr/>
        </p:nvPicPr>
        <p:blipFill>
          <a:blip r:embed="rId4"/>
          <a:srcRect t="10096" b="21445"/>
          <a:stretch>
            <a:fillRect/>
          </a:stretch>
        </p:blipFill>
        <p:spPr>
          <a:xfrm>
            <a:off x="4717159" y="1430867"/>
            <a:ext cx="4144476" cy="4712331"/>
          </a:xfrm>
          <a:prstGeom prst="rect">
            <a:avLst/>
          </a:prstGeom>
        </p:spPr>
      </p:pic>
      <p:grpSp>
        <p:nvGrpSpPr>
          <p:cNvPr id="12" name="Group 11"/>
          <p:cNvGrpSpPr/>
          <p:nvPr/>
        </p:nvGrpSpPr>
        <p:grpSpPr>
          <a:xfrm rot="1046186">
            <a:off x="6222945" y="2057362"/>
            <a:ext cx="1067008" cy="778936"/>
            <a:chOff x="6211093" y="1490133"/>
            <a:chExt cx="652049" cy="778936"/>
          </a:xfrm>
        </p:grpSpPr>
        <p:sp>
          <p:nvSpPr>
            <p:cNvPr id="13" name="Can 12"/>
            <p:cNvSpPr/>
            <p:nvPr/>
          </p:nvSpPr>
          <p:spPr>
            <a:xfrm>
              <a:off x="6243320" y="1490133"/>
              <a:ext cx="580813" cy="360679"/>
            </a:xfrm>
            <a:prstGeom prst="can">
              <a:avLst/>
            </a:prstGeom>
            <a:solidFill>
              <a:srgbClr val="FF0000"/>
            </a:solidFill>
            <a:ln w="15875" cap="flat" cmpd="sng" algn="ctr">
              <a:noFill/>
              <a:prstDash val="dot"/>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4" name="Can 13"/>
            <p:cNvSpPr/>
            <p:nvPr/>
          </p:nvSpPr>
          <p:spPr>
            <a:xfrm>
              <a:off x="6243320" y="1642533"/>
              <a:ext cx="580813" cy="360679"/>
            </a:xfrm>
            <a:prstGeom prst="can">
              <a:avLst/>
            </a:prstGeom>
            <a:solidFill>
              <a:srgbClr val="3366FF">
                <a:alpha val="97000"/>
              </a:srgbClr>
            </a:solidFill>
            <a:ln w="15875" cap="flat" cmpd="sng" algn="ctr">
              <a:noFill/>
              <a:prstDash val="dot"/>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5" name="Can 14"/>
            <p:cNvSpPr/>
            <p:nvPr/>
          </p:nvSpPr>
          <p:spPr>
            <a:xfrm>
              <a:off x="6211093" y="1901614"/>
              <a:ext cx="652049" cy="367455"/>
            </a:xfrm>
            <a:prstGeom prst="can">
              <a:avLst/>
            </a:prstGeom>
            <a:solidFill>
              <a:srgbClr val="008000">
                <a:alpha val="92000"/>
              </a:srgbClr>
            </a:solidFill>
            <a:ln w="15875" cap="flat" cmpd="sng" algn="ctr">
              <a:noFill/>
              <a:prstDash val="dot"/>
              <a:round/>
              <a:headEnd type="none" w="med" len="med"/>
              <a:tailEnd type="none" w="med" len="med"/>
            </a:ln>
          </p:spPr>
          <p:style>
            <a:lnRef idx="1">
              <a:schemeClr val="accent1"/>
            </a:lnRef>
            <a:fillRef idx="3">
              <a:schemeClr val="accent1"/>
            </a:fillRef>
            <a:effectRef idx="2">
              <a:schemeClr val="accent1"/>
            </a:effectRef>
            <a:fontRef idx="minor">
              <a:schemeClr val="lt1"/>
            </a:fontRef>
          </p:style>
        </p:sp>
      </p:grpSp>
      <p:sp>
        <p:nvSpPr>
          <p:cNvPr id="16" name="TextBox 15"/>
          <p:cNvSpPr txBox="1"/>
          <p:nvPr/>
        </p:nvSpPr>
        <p:spPr>
          <a:xfrm>
            <a:off x="2345309" y="304806"/>
            <a:ext cx="4449793" cy="369332"/>
          </a:xfrm>
          <a:prstGeom prst="rect">
            <a:avLst/>
          </a:prstGeom>
          <a:noFill/>
        </p:spPr>
        <p:txBody>
          <a:bodyPr wrap="square" rtlCol="0">
            <a:spAutoFit/>
          </a:bodyPr>
          <a:lstStyle/>
          <a:p>
            <a:pPr algn="ctr"/>
            <a:r>
              <a:rPr lang="en-US" b="1" i="1" u="sng" dirty="0" smtClean="0"/>
              <a:t>Computers, Brains &amp; Minds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4000" r="8889" b="32111"/>
          <a:stretch>
            <a:fillRect/>
          </a:stretch>
        </p:blipFill>
        <p:spPr>
          <a:xfrm>
            <a:off x="1320800" y="1430866"/>
            <a:ext cx="6637867" cy="5173133"/>
          </a:xfrm>
          <a:prstGeom prst="rect">
            <a:avLst/>
          </a:prstGeom>
        </p:spPr>
      </p:pic>
      <p:grpSp>
        <p:nvGrpSpPr>
          <p:cNvPr id="3" name="Group 2"/>
          <p:cNvGrpSpPr/>
          <p:nvPr/>
        </p:nvGrpSpPr>
        <p:grpSpPr>
          <a:xfrm rot="20786572">
            <a:off x="2615988" y="1665948"/>
            <a:ext cx="2978052" cy="2408591"/>
            <a:chOff x="533365" y="1352660"/>
            <a:chExt cx="4960905" cy="5189464"/>
          </a:xfrm>
          <a:scene3d>
            <a:camera prst="orthographicFront">
              <a:rot lat="0" lon="1500000" rev="0"/>
            </a:camera>
            <a:lightRig rig="threePt" dir="t"/>
          </a:scene3d>
        </p:grpSpPr>
        <p:cxnSp>
          <p:nvCxnSpPr>
            <p:cNvPr id="4" name="Straight Connector 3"/>
            <p:cNvCxnSpPr/>
            <p:nvPr/>
          </p:nvCxnSpPr>
          <p:spPr>
            <a:xfrm>
              <a:off x="2973834" y="3903367"/>
              <a:ext cx="2489460" cy="1578209"/>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16200000" flipH="1">
              <a:off x="1657256" y="2633258"/>
              <a:ext cx="2581688" cy="20492"/>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10800000" flipV="1">
              <a:off x="564341" y="3887875"/>
              <a:ext cx="2404490" cy="1617653"/>
            </a:xfrm>
            <a:prstGeom prst="line">
              <a:avLst/>
            </a:prstGeom>
            <a:ln/>
          </p:spPr>
          <p:style>
            <a:lnRef idx="2">
              <a:schemeClr val="accent1"/>
            </a:lnRef>
            <a:fillRef idx="0">
              <a:schemeClr val="accent1"/>
            </a:fillRef>
            <a:effectRef idx="1">
              <a:schemeClr val="accent1"/>
            </a:effectRef>
            <a:fontRef idx="minor">
              <a:schemeClr val="tx1"/>
            </a:fontRef>
          </p:style>
        </p:cxnSp>
        <p:sp>
          <p:nvSpPr>
            <p:cNvPr id="7" name="Donut 6"/>
            <p:cNvSpPr/>
            <p:nvPr/>
          </p:nvSpPr>
          <p:spPr>
            <a:xfrm>
              <a:off x="2644187" y="4020548"/>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8" name="Donut 7"/>
            <p:cNvSpPr/>
            <p:nvPr/>
          </p:nvSpPr>
          <p:spPr>
            <a:xfrm>
              <a:off x="1321534" y="4868749"/>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9" name="Donut 8"/>
            <p:cNvSpPr/>
            <p:nvPr/>
          </p:nvSpPr>
          <p:spPr>
            <a:xfrm>
              <a:off x="3143597" y="4853258"/>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10" name="Donut 9"/>
            <p:cNvSpPr/>
            <p:nvPr/>
          </p:nvSpPr>
          <p:spPr>
            <a:xfrm>
              <a:off x="4006009" y="4853258"/>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11" name="Donut 10"/>
            <p:cNvSpPr/>
            <p:nvPr/>
          </p:nvSpPr>
          <p:spPr>
            <a:xfrm>
              <a:off x="2248523" y="4877211"/>
              <a:ext cx="628318" cy="628318"/>
            </a:xfrm>
            <a:prstGeom prst="donut">
              <a:avLst>
                <a:gd name="adj" fmla="val 41938"/>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12" name="Donut 11"/>
            <p:cNvSpPr/>
            <p:nvPr/>
          </p:nvSpPr>
          <p:spPr>
            <a:xfrm>
              <a:off x="2278560" y="3031601"/>
              <a:ext cx="628318" cy="612828"/>
            </a:xfrm>
            <a:prstGeom prst="donut">
              <a:avLst>
                <a:gd name="adj" fmla="val 39157"/>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p:txBody>
        </p:sp>
        <p:sp>
          <p:nvSpPr>
            <p:cNvPr id="13" name="Donut 12"/>
            <p:cNvSpPr/>
            <p:nvPr/>
          </p:nvSpPr>
          <p:spPr>
            <a:xfrm>
              <a:off x="3002330" y="3016111"/>
              <a:ext cx="628318" cy="628318"/>
            </a:xfrm>
            <a:prstGeom prst="donut">
              <a:avLst>
                <a:gd name="adj" fmla="val 41938"/>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14" name="Donut 13"/>
            <p:cNvSpPr/>
            <p:nvPr/>
          </p:nvSpPr>
          <p:spPr>
            <a:xfrm>
              <a:off x="2966955" y="2259002"/>
              <a:ext cx="628318" cy="628318"/>
            </a:xfrm>
            <a:prstGeom prst="donut">
              <a:avLst>
                <a:gd name="adj" fmla="val 39060"/>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a:solidFill>
                  <a:srgbClr val="FFFF00"/>
                </a:solidFill>
              </a:endParaRPr>
            </a:p>
          </p:txBody>
        </p:sp>
        <p:sp>
          <p:nvSpPr>
            <p:cNvPr id="15" name="Donut 14"/>
            <p:cNvSpPr/>
            <p:nvPr/>
          </p:nvSpPr>
          <p:spPr>
            <a:xfrm>
              <a:off x="4103336" y="4102357"/>
              <a:ext cx="628318" cy="628318"/>
            </a:xfrm>
            <a:prstGeom prst="donut">
              <a:avLst>
                <a:gd name="adj" fmla="val 41938"/>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16" name="Donut 15"/>
            <p:cNvSpPr/>
            <p:nvPr/>
          </p:nvSpPr>
          <p:spPr>
            <a:xfrm>
              <a:off x="3426780" y="3675409"/>
              <a:ext cx="628318" cy="628318"/>
            </a:xfrm>
            <a:prstGeom prst="donut">
              <a:avLst>
                <a:gd name="adj" fmla="val 41938"/>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17" name="Donut 16"/>
            <p:cNvSpPr/>
            <p:nvPr/>
          </p:nvSpPr>
          <p:spPr>
            <a:xfrm>
              <a:off x="1887900" y="3690899"/>
              <a:ext cx="628318" cy="628318"/>
            </a:xfrm>
            <a:prstGeom prst="donut">
              <a:avLst>
                <a:gd name="adj" fmla="val 41109"/>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p:txBody>
        </p:sp>
        <p:sp>
          <p:nvSpPr>
            <p:cNvPr id="18" name="Donut 17"/>
            <p:cNvSpPr/>
            <p:nvPr/>
          </p:nvSpPr>
          <p:spPr>
            <a:xfrm>
              <a:off x="1254417" y="4117847"/>
              <a:ext cx="628318" cy="628318"/>
            </a:xfrm>
            <a:prstGeom prst="donut">
              <a:avLst>
                <a:gd name="adj" fmla="val 41938"/>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a:p>
              <a:pPr algn="ctr"/>
              <a:endParaRPr lang="en-US" sz="1600" dirty="0">
                <a:solidFill>
                  <a:schemeClr val="tx1"/>
                </a:solidFill>
              </a:endParaRPr>
            </a:p>
          </p:txBody>
        </p:sp>
        <p:sp>
          <p:nvSpPr>
            <p:cNvPr id="19" name="Donut 18"/>
            <p:cNvSpPr/>
            <p:nvPr/>
          </p:nvSpPr>
          <p:spPr>
            <a:xfrm>
              <a:off x="2310475" y="2274492"/>
              <a:ext cx="628318" cy="619520"/>
            </a:xfrm>
            <a:prstGeom prst="donut">
              <a:avLst>
                <a:gd name="adj" fmla="val 37626"/>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algn="ctr"/>
              <a:endParaRPr lang="en-US" dirty="0" smtClean="0">
                <a:solidFill>
                  <a:schemeClr val="tx1"/>
                </a:solidFill>
              </a:endParaRPr>
            </a:p>
            <a:p>
              <a:pPr algn="ctr"/>
              <a:endParaRPr lang="en-US" dirty="0">
                <a:solidFill>
                  <a:schemeClr val="tx1"/>
                </a:solidFill>
              </a:endParaRPr>
            </a:p>
          </p:txBody>
        </p:sp>
        <p:cxnSp>
          <p:nvCxnSpPr>
            <p:cNvPr id="20" name="Straight Connector 19"/>
            <p:cNvCxnSpPr/>
            <p:nvPr/>
          </p:nvCxnSpPr>
          <p:spPr>
            <a:xfrm>
              <a:off x="564340" y="5505530"/>
              <a:ext cx="4929930" cy="158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flipH="1">
              <a:off x="2116235" y="2168195"/>
              <a:ext cx="4175388" cy="2544317"/>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336594" y="2253597"/>
              <a:ext cx="4144408" cy="2404490"/>
            </a:xfrm>
            <a:prstGeom prst="line">
              <a:avLst/>
            </a:prstGeom>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175755" y="3290587"/>
              <a:ext cx="312906" cy="1392562"/>
            </a:xfrm>
            <a:prstGeom prst="rect">
              <a:avLst/>
            </a:prstGeom>
            <a:noFill/>
          </p:spPr>
          <p:txBody>
            <a:bodyPr wrap="square" rtlCol="0">
              <a:spAutoFit/>
            </a:bodyPr>
            <a:lstStyle/>
            <a:p>
              <a:r>
                <a:rPr lang="en-US" dirty="0" smtClean="0">
                  <a:solidFill>
                    <a:srgbClr val="FFFF00"/>
                  </a:solidFill>
                </a:rPr>
                <a:t>B</a:t>
              </a:r>
              <a:endParaRPr lang="en-US" dirty="0">
                <a:solidFill>
                  <a:srgbClr val="FFFF00"/>
                </a:solidFill>
              </a:endParaRPr>
            </a:p>
          </p:txBody>
        </p:sp>
        <p:sp>
          <p:nvSpPr>
            <p:cNvPr id="24" name="TextBox 23"/>
            <p:cNvSpPr txBox="1"/>
            <p:nvPr/>
          </p:nvSpPr>
          <p:spPr>
            <a:xfrm>
              <a:off x="3584487" y="3965375"/>
              <a:ext cx="312906" cy="1392562"/>
            </a:xfrm>
            <a:prstGeom prst="rect">
              <a:avLst/>
            </a:prstGeom>
            <a:noFill/>
          </p:spPr>
          <p:txBody>
            <a:bodyPr wrap="square" rtlCol="0">
              <a:spAutoFit/>
            </a:bodyPr>
            <a:lstStyle/>
            <a:p>
              <a:r>
                <a:rPr lang="en-US" dirty="0" smtClean="0">
                  <a:solidFill>
                    <a:srgbClr val="FFFF00"/>
                  </a:solidFill>
                </a:rPr>
                <a:t>C</a:t>
              </a:r>
              <a:endParaRPr lang="en-US" dirty="0">
                <a:solidFill>
                  <a:srgbClr val="FFFF00"/>
                </a:solidFill>
              </a:endParaRPr>
            </a:p>
          </p:txBody>
        </p:sp>
        <p:sp>
          <p:nvSpPr>
            <p:cNvPr id="25" name="TextBox 24"/>
            <p:cNvSpPr txBox="1"/>
            <p:nvPr/>
          </p:nvSpPr>
          <p:spPr>
            <a:xfrm>
              <a:off x="4273704" y="4368054"/>
              <a:ext cx="326683" cy="1392562"/>
            </a:xfrm>
            <a:prstGeom prst="rect">
              <a:avLst/>
            </a:prstGeom>
            <a:noFill/>
          </p:spPr>
          <p:txBody>
            <a:bodyPr wrap="square" rtlCol="0">
              <a:spAutoFit/>
            </a:bodyPr>
            <a:lstStyle/>
            <a:p>
              <a:r>
                <a:rPr lang="en-US" dirty="0" smtClean="0">
                  <a:solidFill>
                    <a:srgbClr val="FFFF00"/>
                  </a:solidFill>
                </a:rPr>
                <a:t>D</a:t>
              </a:r>
              <a:endParaRPr lang="en-US" dirty="0">
                <a:solidFill>
                  <a:srgbClr val="FFFF00"/>
                </a:solidFill>
              </a:endParaRPr>
            </a:p>
          </p:txBody>
        </p:sp>
        <p:sp>
          <p:nvSpPr>
            <p:cNvPr id="26" name="TextBox 25"/>
            <p:cNvSpPr txBox="1"/>
            <p:nvPr/>
          </p:nvSpPr>
          <p:spPr>
            <a:xfrm>
              <a:off x="2807865" y="4321585"/>
              <a:ext cx="352401" cy="1392562"/>
            </a:xfrm>
            <a:prstGeom prst="rect">
              <a:avLst/>
            </a:prstGeom>
            <a:noFill/>
          </p:spPr>
          <p:txBody>
            <a:bodyPr wrap="square" rtlCol="0">
              <a:spAutoFit/>
            </a:bodyPr>
            <a:lstStyle/>
            <a:p>
              <a:r>
                <a:rPr lang="en-US" dirty="0" smtClean="0">
                  <a:solidFill>
                    <a:srgbClr val="FFFF00"/>
                  </a:solidFill>
                </a:rPr>
                <a:t>A</a:t>
              </a:r>
              <a:endParaRPr lang="en-US" dirty="0">
                <a:solidFill>
                  <a:srgbClr val="FFFF00"/>
                </a:solidFill>
              </a:endParaRPr>
            </a:p>
          </p:txBody>
        </p:sp>
        <p:sp>
          <p:nvSpPr>
            <p:cNvPr id="27" name="TextBox 26"/>
            <p:cNvSpPr txBox="1"/>
            <p:nvPr/>
          </p:nvSpPr>
          <p:spPr>
            <a:xfrm>
              <a:off x="1486872" y="5136572"/>
              <a:ext cx="312906" cy="1392562"/>
            </a:xfrm>
            <a:prstGeom prst="rect">
              <a:avLst/>
            </a:prstGeom>
            <a:noFill/>
          </p:spPr>
          <p:txBody>
            <a:bodyPr wrap="square" rtlCol="0">
              <a:spAutoFit/>
            </a:bodyPr>
            <a:lstStyle/>
            <a:p>
              <a:r>
                <a:rPr lang="en-US" dirty="0" smtClean="0">
                  <a:solidFill>
                    <a:srgbClr val="FFFF00"/>
                  </a:solidFill>
                </a:rPr>
                <a:t>B</a:t>
              </a:r>
              <a:endParaRPr lang="en-US" dirty="0">
                <a:solidFill>
                  <a:srgbClr val="FFFF00"/>
                </a:solidFill>
              </a:endParaRPr>
            </a:p>
          </p:txBody>
        </p:sp>
        <p:sp>
          <p:nvSpPr>
            <p:cNvPr id="28" name="TextBox 27"/>
            <p:cNvSpPr txBox="1"/>
            <p:nvPr/>
          </p:nvSpPr>
          <p:spPr>
            <a:xfrm>
              <a:off x="2407755" y="5149562"/>
              <a:ext cx="312906" cy="1392562"/>
            </a:xfrm>
            <a:prstGeom prst="rect">
              <a:avLst/>
            </a:prstGeom>
            <a:noFill/>
          </p:spPr>
          <p:txBody>
            <a:bodyPr wrap="square" rtlCol="0">
              <a:spAutoFit/>
            </a:bodyPr>
            <a:lstStyle/>
            <a:p>
              <a:r>
                <a:rPr lang="en-US" dirty="0" smtClean="0">
                  <a:solidFill>
                    <a:srgbClr val="FFFF00"/>
                  </a:solidFill>
                </a:rPr>
                <a:t>C</a:t>
              </a:r>
              <a:endParaRPr lang="en-US" dirty="0">
                <a:solidFill>
                  <a:srgbClr val="FFFF00"/>
                </a:solidFill>
              </a:endParaRPr>
            </a:p>
          </p:txBody>
        </p:sp>
        <p:sp>
          <p:nvSpPr>
            <p:cNvPr id="29" name="TextBox 28"/>
            <p:cNvSpPr txBox="1"/>
            <p:nvPr/>
          </p:nvSpPr>
          <p:spPr>
            <a:xfrm>
              <a:off x="3306229" y="5143226"/>
              <a:ext cx="326683" cy="1392562"/>
            </a:xfrm>
            <a:prstGeom prst="rect">
              <a:avLst/>
            </a:prstGeom>
            <a:noFill/>
          </p:spPr>
          <p:txBody>
            <a:bodyPr wrap="square" rtlCol="0">
              <a:spAutoFit/>
            </a:bodyPr>
            <a:lstStyle/>
            <a:p>
              <a:r>
                <a:rPr lang="en-US" dirty="0" smtClean="0">
                  <a:solidFill>
                    <a:srgbClr val="FFFF00"/>
                  </a:solidFill>
                </a:rPr>
                <a:t>D</a:t>
              </a:r>
              <a:endParaRPr lang="en-US" dirty="0">
                <a:solidFill>
                  <a:srgbClr val="FFFF00"/>
                </a:solidFill>
              </a:endParaRPr>
            </a:p>
          </p:txBody>
        </p:sp>
        <p:sp>
          <p:nvSpPr>
            <p:cNvPr id="30" name="TextBox 29"/>
            <p:cNvSpPr txBox="1"/>
            <p:nvPr/>
          </p:nvSpPr>
          <p:spPr>
            <a:xfrm>
              <a:off x="4186565" y="5140724"/>
              <a:ext cx="297376" cy="795750"/>
            </a:xfrm>
            <a:prstGeom prst="rect">
              <a:avLst/>
            </a:prstGeom>
            <a:noFill/>
          </p:spPr>
          <p:txBody>
            <a:bodyPr wrap="square" rtlCol="0">
              <a:spAutoFit/>
            </a:bodyPr>
            <a:lstStyle/>
            <a:p>
              <a:r>
                <a:rPr lang="en-US" dirty="0" smtClean="0">
                  <a:solidFill>
                    <a:srgbClr val="FFFF00"/>
                  </a:solidFill>
                </a:rPr>
                <a:t>E</a:t>
              </a:r>
              <a:endParaRPr lang="en-US" dirty="0">
                <a:solidFill>
                  <a:srgbClr val="FFFF00"/>
                </a:solidFill>
              </a:endParaRPr>
            </a:p>
          </p:txBody>
        </p:sp>
        <p:sp>
          <p:nvSpPr>
            <p:cNvPr id="31" name="TextBox 30"/>
            <p:cNvSpPr txBox="1"/>
            <p:nvPr/>
          </p:nvSpPr>
          <p:spPr>
            <a:xfrm>
              <a:off x="2462685" y="2572479"/>
              <a:ext cx="235396" cy="795750"/>
            </a:xfrm>
            <a:prstGeom prst="rect">
              <a:avLst/>
            </a:prstGeom>
            <a:noFill/>
          </p:spPr>
          <p:txBody>
            <a:bodyPr wrap="square" rtlCol="0">
              <a:spAutoFit/>
            </a:bodyPr>
            <a:lstStyle/>
            <a:p>
              <a:r>
                <a:rPr lang="en-US" dirty="0" smtClean="0"/>
                <a:t>A</a:t>
              </a:r>
              <a:endParaRPr lang="en-US" dirty="0"/>
            </a:p>
          </p:txBody>
        </p:sp>
        <p:sp>
          <p:nvSpPr>
            <p:cNvPr id="32" name="TextBox 31"/>
            <p:cNvSpPr txBox="1"/>
            <p:nvPr/>
          </p:nvSpPr>
          <p:spPr>
            <a:xfrm>
              <a:off x="2451014" y="3290587"/>
              <a:ext cx="161228" cy="795750"/>
            </a:xfrm>
            <a:prstGeom prst="rect">
              <a:avLst/>
            </a:prstGeom>
            <a:noFill/>
          </p:spPr>
          <p:txBody>
            <a:bodyPr wrap="square" rtlCol="0">
              <a:spAutoFit/>
            </a:bodyPr>
            <a:lstStyle/>
            <a:p>
              <a:r>
                <a:rPr lang="en-US" dirty="0" smtClean="0"/>
                <a:t>B</a:t>
              </a:r>
              <a:endParaRPr lang="en-US" dirty="0"/>
            </a:p>
          </p:txBody>
        </p:sp>
        <p:sp>
          <p:nvSpPr>
            <p:cNvPr id="33" name="TextBox 32"/>
            <p:cNvSpPr txBox="1"/>
            <p:nvPr/>
          </p:nvSpPr>
          <p:spPr>
            <a:xfrm>
              <a:off x="2044464" y="3980815"/>
              <a:ext cx="312906" cy="1392562"/>
            </a:xfrm>
            <a:prstGeom prst="rect">
              <a:avLst/>
            </a:prstGeom>
            <a:noFill/>
          </p:spPr>
          <p:txBody>
            <a:bodyPr wrap="square" rtlCol="0">
              <a:spAutoFit/>
            </a:bodyPr>
            <a:lstStyle/>
            <a:p>
              <a:r>
                <a:rPr lang="en-US" dirty="0" smtClean="0"/>
                <a:t>C</a:t>
              </a:r>
              <a:endParaRPr lang="en-US" dirty="0"/>
            </a:p>
          </p:txBody>
        </p:sp>
        <p:sp>
          <p:nvSpPr>
            <p:cNvPr id="34" name="TextBox 33"/>
            <p:cNvSpPr txBox="1"/>
            <p:nvPr/>
          </p:nvSpPr>
          <p:spPr>
            <a:xfrm>
              <a:off x="1424940" y="4383546"/>
              <a:ext cx="326683" cy="1392562"/>
            </a:xfrm>
            <a:prstGeom prst="rect">
              <a:avLst/>
            </a:prstGeom>
            <a:noFill/>
          </p:spPr>
          <p:txBody>
            <a:bodyPr wrap="square" rtlCol="0">
              <a:spAutoFit/>
            </a:bodyPr>
            <a:lstStyle/>
            <a:p>
              <a:r>
                <a:rPr lang="en-US" dirty="0" smtClean="0"/>
                <a:t>D</a:t>
              </a:r>
              <a:endParaRPr lang="en-US" dirty="0"/>
            </a:p>
          </p:txBody>
        </p:sp>
        <p:sp>
          <p:nvSpPr>
            <p:cNvPr id="35" name="TextBox 34"/>
            <p:cNvSpPr txBox="1"/>
            <p:nvPr/>
          </p:nvSpPr>
          <p:spPr>
            <a:xfrm>
              <a:off x="3128743" y="2548969"/>
              <a:ext cx="318229" cy="1392562"/>
            </a:xfrm>
            <a:prstGeom prst="rect">
              <a:avLst/>
            </a:prstGeom>
            <a:noFill/>
          </p:spPr>
          <p:txBody>
            <a:bodyPr wrap="square" rtlCol="0">
              <a:spAutoFit/>
            </a:bodyPr>
            <a:lstStyle/>
            <a:p>
              <a:r>
                <a:rPr lang="en-US" dirty="0" smtClean="0">
                  <a:solidFill>
                    <a:srgbClr val="FFFF00"/>
                  </a:solidFill>
                </a:rPr>
                <a:t>A</a:t>
              </a:r>
              <a:endParaRPr lang="en-US" dirty="0">
                <a:solidFill>
                  <a:srgbClr val="FFFF00"/>
                </a:solidFill>
              </a:endParaRPr>
            </a:p>
          </p:txBody>
        </p:sp>
      </p:grpSp>
      <p:sp>
        <p:nvSpPr>
          <p:cNvPr id="36" name="TextBox 35"/>
          <p:cNvSpPr txBox="1"/>
          <p:nvPr/>
        </p:nvSpPr>
        <p:spPr>
          <a:xfrm>
            <a:off x="3172191" y="584200"/>
            <a:ext cx="2848832" cy="646331"/>
          </a:xfrm>
          <a:prstGeom prst="rect">
            <a:avLst/>
          </a:prstGeom>
          <a:noFill/>
        </p:spPr>
        <p:txBody>
          <a:bodyPr wrap="none" rtlCol="0">
            <a:spAutoFit/>
          </a:bodyPr>
          <a:lstStyle/>
          <a:p>
            <a:r>
              <a:rPr lang="en-US" b="1" i="1" u="sng" dirty="0" smtClean="0"/>
              <a:t>Computers, Brains &amp; Minds</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793108" y="1219204"/>
            <a:ext cx="5302203" cy="4524316"/>
          </a:xfrm>
          <a:prstGeom prst="rect">
            <a:avLst/>
          </a:prstGeom>
          <a:noFill/>
        </p:spPr>
        <p:txBody>
          <a:bodyPr wrap="none" rtlCol="0">
            <a:spAutoFit/>
          </a:bodyPr>
          <a:lstStyle/>
          <a:p>
            <a:pPr algn="ctr"/>
            <a:r>
              <a:rPr lang="en-US" sz="3600" dirty="0" smtClean="0"/>
              <a:t>And Eventually</a:t>
            </a:r>
          </a:p>
          <a:p>
            <a:pPr algn="ctr"/>
            <a:r>
              <a:rPr lang="en-US" sz="3600" dirty="0" smtClean="0"/>
              <a:t>The information in</a:t>
            </a:r>
          </a:p>
          <a:p>
            <a:pPr algn="ctr"/>
            <a:r>
              <a:rPr lang="en-US" sz="3600" dirty="0" smtClean="0"/>
              <a:t>Their Disks Will Become</a:t>
            </a:r>
          </a:p>
          <a:p>
            <a:pPr algn="ctr"/>
            <a:r>
              <a:rPr lang="en-US" sz="3600" dirty="0" smtClean="0"/>
              <a:t>Organized Effectively and</a:t>
            </a:r>
          </a:p>
          <a:p>
            <a:pPr algn="ctr"/>
            <a:r>
              <a:rPr lang="en-US" sz="3600" dirty="0" smtClean="0"/>
              <a:t>These Two Beautiful Babies</a:t>
            </a:r>
          </a:p>
          <a:p>
            <a:pPr algn="ctr"/>
            <a:r>
              <a:rPr lang="en-US" sz="3600" dirty="0" smtClean="0"/>
              <a:t> Will Become</a:t>
            </a:r>
          </a:p>
          <a:p>
            <a:pPr algn="ctr"/>
            <a:r>
              <a:rPr lang="en-US" sz="3600" i="1" dirty="0" smtClean="0"/>
              <a:t>Successful</a:t>
            </a:r>
          </a:p>
          <a:p>
            <a:pPr algn="ctr"/>
            <a:r>
              <a:rPr lang="en-US" sz="3600" dirty="0" smtClean="0"/>
              <a:t>Grown-Ups!</a:t>
            </a:r>
            <a:endParaRPr lang="en-US" sz="3600" dirty="0"/>
          </a:p>
        </p:txBody>
      </p:sp>
      <p:sp>
        <p:nvSpPr>
          <p:cNvPr id="3" name="TextBox 2"/>
          <p:cNvSpPr txBox="1"/>
          <p:nvPr/>
        </p:nvSpPr>
        <p:spPr>
          <a:xfrm>
            <a:off x="3138361" y="287867"/>
            <a:ext cx="2848832" cy="646331"/>
          </a:xfrm>
          <a:prstGeom prst="rect">
            <a:avLst/>
          </a:prstGeom>
          <a:noFill/>
        </p:spPr>
        <p:txBody>
          <a:bodyPr wrap="none" rtlCol="0">
            <a:spAutoFit/>
          </a:bodyPr>
          <a:lstStyle/>
          <a:p>
            <a:pPr algn="ctr"/>
            <a:r>
              <a:rPr lang="en-US" b="1" i="1" u="sng" dirty="0" smtClean="0"/>
              <a:t>Computers, Brains &amp; Minds</a:t>
            </a:r>
          </a:p>
          <a:p>
            <a:pPr algn="ct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1" name="Group 20"/>
          <p:cNvGrpSpPr/>
          <p:nvPr/>
        </p:nvGrpSpPr>
        <p:grpSpPr>
          <a:xfrm>
            <a:off x="711197" y="851942"/>
            <a:ext cx="1735669" cy="5831479"/>
            <a:chOff x="711198" y="1040707"/>
            <a:chExt cx="1610800" cy="5201956"/>
          </a:xfrm>
        </p:grpSpPr>
        <p:sp>
          <p:nvSpPr>
            <p:cNvPr id="2" name="Rectangle 1"/>
            <p:cNvSpPr/>
            <p:nvPr/>
          </p:nvSpPr>
          <p:spPr>
            <a:xfrm>
              <a:off x="711198" y="1981926"/>
              <a:ext cx="1610800" cy="4260737"/>
            </a:xfrm>
            <a:prstGeom prst="rect">
              <a:avLst/>
            </a:prstGeom>
            <a:blipFill rotWithShape="1">
              <a:blip r:embed="rId3"/>
              <a:stretch>
                <a:fillRect/>
              </a:stretch>
            </a:blip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sp>
        <p:sp>
          <p:nvSpPr>
            <p:cNvPr id="3" name="TextBox 2"/>
            <p:cNvSpPr txBox="1"/>
            <p:nvPr/>
          </p:nvSpPr>
          <p:spPr>
            <a:xfrm>
              <a:off x="711198" y="1040707"/>
              <a:ext cx="1610800" cy="906020"/>
            </a:xfrm>
            <a:prstGeom prst="rect">
              <a:avLst/>
            </a:prstGeom>
            <a:noFill/>
          </p:spPr>
          <p:txBody>
            <a:bodyPr wrap="square" rtlCol="0">
              <a:spAutoFit/>
            </a:bodyPr>
            <a:lstStyle/>
            <a:p>
              <a:pPr algn="ctr"/>
              <a:r>
                <a:rPr lang="en-US" sz="2000" dirty="0" smtClean="0"/>
                <a:t>The Server</a:t>
              </a:r>
            </a:p>
            <a:p>
              <a:pPr algn="ctr"/>
              <a:r>
                <a:rPr lang="en-US" sz="2000" dirty="0" smtClean="0"/>
                <a:t>Cabinet of</a:t>
              </a:r>
            </a:p>
            <a:p>
              <a:pPr algn="ctr"/>
              <a:r>
                <a:rPr lang="en-US" sz="2000" dirty="0" smtClean="0"/>
                <a:t>The Mind</a:t>
              </a:r>
              <a:endParaRPr lang="en-US" sz="2000" dirty="0"/>
            </a:p>
          </p:txBody>
        </p:sp>
        <p:grpSp>
          <p:nvGrpSpPr>
            <p:cNvPr id="4" name="Group 3"/>
            <p:cNvGrpSpPr/>
            <p:nvPr/>
          </p:nvGrpSpPr>
          <p:grpSpPr>
            <a:xfrm>
              <a:off x="1075622" y="3722293"/>
              <a:ext cx="914400" cy="576003"/>
              <a:chOff x="7179346" y="3214303"/>
              <a:chExt cx="914400" cy="576003"/>
            </a:xfrm>
            <a:solidFill>
              <a:srgbClr val="3366FF"/>
            </a:solidFill>
          </p:grpSpPr>
          <p:sp>
            <p:nvSpPr>
              <p:cNvPr id="5" name="Can 4"/>
              <p:cNvSpPr/>
              <p:nvPr/>
            </p:nvSpPr>
            <p:spPr>
              <a:xfrm>
                <a:off x="7179346" y="3214303"/>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an 5"/>
              <p:cNvSpPr/>
              <p:nvPr/>
            </p:nvSpPr>
            <p:spPr>
              <a:xfrm>
                <a:off x="7179346" y="33724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n 6"/>
              <p:cNvSpPr/>
              <p:nvPr/>
            </p:nvSpPr>
            <p:spPr>
              <a:xfrm>
                <a:off x="7179346" y="35248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an 7"/>
              <p:cNvSpPr/>
              <p:nvPr/>
            </p:nvSpPr>
            <p:spPr>
              <a:xfrm>
                <a:off x="7179346" y="36772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Can 8"/>
            <p:cNvSpPr/>
            <p:nvPr/>
          </p:nvSpPr>
          <p:spPr>
            <a:xfrm>
              <a:off x="1075616" y="5164940"/>
              <a:ext cx="914400" cy="113068"/>
            </a:xfrm>
            <a:prstGeom prst="ca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an 9"/>
            <p:cNvSpPr/>
            <p:nvPr/>
          </p:nvSpPr>
          <p:spPr>
            <a:xfrm>
              <a:off x="1075616" y="5323075"/>
              <a:ext cx="914400" cy="113068"/>
            </a:xfrm>
            <a:prstGeom prst="ca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an 10"/>
            <p:cNvSpPr/>
            <p:nvPr/>
          </p:nvSpPr>
          <p:spPr>
            <a:xfrm>
              <a:off x="1075616" y="5475475"/>
              <a:ext cx="914400" cy="113068"/>
            </a:xfrm>
            <a:prstGeom prst="ca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an 11"/>
            <p:cNvSpPr/>
            <p:nvPr/>
          </p:nvSpPr>
          <p:spPr>
            <a:xfrm>
              <a:off x="1075616" y="5627875"/>
              <a:ext cx="914400" cy="113068"/>
            </a:xfrm>
            <a:prstGeom prst="ca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1051947" y="2488041"/>
              <a:ext cx="914400" cy="576003"/>
              <a:chOff x="7179346" y="3214303"/>
              <a:chExt cx="914400" cy="576003"/>
            </a:xfrm>
            <a:solidFill>
              <a:srgbClr val="FF0000"/>
            </a:solidFill>
          </p:grpSpPr>
          <p:sp>
            <p:nvSpPr>
              <p:cNvPr id="14" name="Can 13"/>
              <p:cNvSpPr/>
              <p:nvPr/>
            </p:nvSpPr>
            <p:spPr>
              <a:xfrm>
                <a:off x="7179346" y="3214303"/>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a:off x="7179346" y="33724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a:off x="7179346" y="35248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an 16"/>
              <p:cNvSpPr/>
              <p:nvPr/>
            </p:nvSpPr>
            <p:spPr>
              <a:xfrm>
                <a:off x="7179346" y="3677238"/>
                <a:ext cx="914400" cy="113068"/>
              </a:xfrm>
              <a:prstGeom prst="can">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Can 17"/>
            <p:cNvSpPr/>
            <p:nvPr/>
          </p:nvSpPr>
          <p:spPr>
            <a:xfrm>
              <a:off x="1085813" y="5786010"/>
              <a:ext cx="914400" cy="113068"/>
            </a:xfrm>
            <a:prstGeom prst="ca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4"/>
          <a:srcRect l="15029" r="15317" b="9919"/>
          <a:stretch>
            <a:fillRect/>
          </a:stretch>
        </p:blipFill>
        <p:spPr>
          <a:xfrm>
            <a:off x="3040800" y="1967122"/>
            <a:ext cx="3198378" cy="4136388"/>
          </a:xfrm>
          <a:prstGeom prst="rect">
            <a:avLst/>
          </a:prstGeom>
        </p:spPr>
      </p:pic>
      <p:sp>
        <p:nvSpPr>
          <p:cNvPr id="24" name="TextBox 23"/>
          <p:cNvSpPr txBox="1"/>
          <p:nvPr/>
        </p:nvSpPr>
        <p:spPr>
          <a:xfrm>
            <a:off x="3885600" y="1286992"/>
            <a:ext cx="1719336" cy="400110"/>
          </a:xfrm>
          <a:prstGeom prst="rect">
            <a:avLst/>
          </a:prstGeom>
          <a:noFill/>
        </p:spPr>
        <p:txBody>
          <a:bodyPr wrap="square" rtlCol="0">
            <a:spAutoFit/>
          </a:bodyPr>
          <a:lstStyle/>
          <a:p>
            <a:pPr algn="ctr"/>
            <a:r>
              <a:rPr lang="en-US" sz="2000" b="1" i="1" u="sng" dirty="0" smtClean="0"/>
              <a:t>Any ONE !</a:t>
            </a:r>
            <a:endParaRPr lang="en-US" sz="2000" b="1" i="1" u="sng" dirty="0"/>
          </a:p>
        </p:txBody>
      </p:sp>
      <p:sp>
        <p:nvSpPr>
          <p:cNvPr id="27" name="TextBox 26"/>
          <p:cNvSpPr txBox="1"/>
          <p:nvPr/>
        </p:nvSpPr>
        <p:spPr>
          <a:xfrm>
            <a:off x="6790267" y="1892413"/>
            <a:ext cx="1930400" cy="4832092"/>
          </a:xfrm>
          <a:prstGeom prst="rect">
            <a:avLst/>
          </a:prstGeom>
          <a:solidFill>
            <a:srgbClr val="CCFFCC">
              <a:alpha val="37000"/>
            </a:srgbClr>
          </a:solidFill>
          <a:ln w="22225" cap="flat" cmpd="sng" algn="ctr">
            <a:solidFill>
              <a:srgbClr val="000000"/>
            </a:solidFill>
            <a:prstDash val="solid"/>
            <a:round/>
            <a:headEnd type="none" w="med" len="med"/>
            <a:tailEnd type="none" w="med" len="med"/>
          </a:ln>
        </p:spPr>
        <p:txBody>
          <a:bodyPr wrap="square" rtlCol="0">
            <a:spAutoFit/>
          </a:bodyPr>
          <a:lstStyle/>
          <a:p>
            <a:pPr algn="ctr"/>
            <a:r>
              <a:rPr lang="en-US" sz="1400" dirty="0" smtClean="0"/>
              <a:t>You</a:t>
            </a:r>
          </a:p>
          <a:p>
            <a:pPr algn="ctr"/>
            <a:r>
              <a:rPr lang="en-US" sz="1400" dirty="0" smtClean="0"/>
              <a:t>Me</a:t>
            </a:r>
          </a:p>
          <a:p>
            <a:pPr algn="ctr"/>
            <a:r>
              <a:rPr lang="en-US" sz="1400" dirty="0" smtClean="0"/>
              <a:t>Marian Anderson</a:t>
            </a:r>
          </a:p>
          <a:p>
            <a:pPr algn="ctr"/>
            <a:r>
              <a:rPr lang="en-US" sz="1400" dirty="0" smtClean="0"/>
              <a:t>J.S. Bach</a:t>
            </a:r>
          </a:p>
          <a:p>
            <a:pPr algn="ctr"/>
            <a:r>
              <a:rPr lang="en-US" sz="1400" dirty="0" smtClean="0"/>
              <a:t>Ludwig </a:t>
            </a:r>
            <a:r>
              <a:rPr lang="en-US" sz="1400" dirty="0" err="1" smtClean="0"/>
              <a:t>v</a:t>
            </a:r>
            <a:r>
              <a:rPr lang="en-US" sz="1400" dirty="0" smtClean="0"/>
              <a:t>. Beethoven</a:t>
            </a:r>
          </a:p>
          <a:p>
            <a:pPr algn="ctr"/>
            <a:r>
              <a:rPr lang="en-US" sz="1400" dirty="0" smtClean="0"/>
              <a:t>Winston Churchill</a:t>
            </a:r>
          </a:p>
          <a:p>
            <a:pPr algn="ctr"/>
            <a:r>
              <a:rPr lang="en-US" sz="1400" dirty="0" smtClean="0"/>
              <a:t>Cleopatra</a:t>
            </a:r>
          </a:p>
          <a:p>
            <a:pPr algn="ctr"/>
            <a:r>
              <a:rPr lang="en-US" sz="1400" dirty="0" smtClean="0"/>
              <a:t>Madame Curie</a:t>
            </a:r>
          </a:p>
          <a:p>
            <a:pPr algn="ctr"/>
            <a:r>
              <a:rPr lang="en-US" sz="1400" dirty="0" smtClean="0"/>
              <a:t>Frederick Douglass</a:t>
            </a:r>
          </a:p>
          <a:p>
            <a:pPr algn="ctr"/>
            <a:r>
              <a:rPr lang="en-US" sz="1400" dirty="0" smtClean="0"/>
              <a:t>Emily Dickinson</a:t>
            </a:r>
          </a:p>
          <a:p>
            <a:pPr algn="ctr"/>
            <a:r>
              <a:rPr lang="en-US" sz="1400" dirty="0" smtClean="0"/>
              <a:t>Albert Einstein</a:t>
            </a:r>
          </a:p>
          <a:p>
            <a:pPr algn="ctr"/>
            <a:r>
              <a:rPr lang="en-US" sz="1400" dirty="0" smtClean="0"/>
              <a:t>Betty Friedan</a:t>
            </a:r>
          </a:p>
          <a:p>
            <a:pPr algn="ctr"/>
            <a:r>
              <a:rPr lang="en-US" sz="1400" dirty="0" smtClean="0"/>
              <a:t>Martin Luther King</a:t>
            </a:r>
          </a:p>
          <a:p>
            <a:pPr algn="ctr"/>
            <a:r>
              <a:rPr lang="en-US" sz="1400" dirty="0" smtClean="0"/>
              <a:t>Angelina Jolie</a:t>
            </a:r>
          </a:p>
          <a:p>
            <a:pPr algn="ctr"/>
            <a:r>
              <a:rPr lang="en-US" sz="1400" dirty="0" smtClean="0"/>
              <a:t>John F. Kennedy</a:t>
            </a:r>
          </a:p>
          <a:p>
            <a:pPr algn="ctr"/>
            <a:r>
              <a:rPr lang="en-US" sz="1400" dirty="0" smtClean="0"/>
              <a:t>Marilyn Monroe</a:t>
            </a:r>
          </a:p>
          <a:p>
            <a:pPr algn="ctr"/>
            <a:r>
              <a:rPr lang="en-US" sz="1400" dirty="0" smtClean="0"/>
              <a:t>Wolfgang Mozart</a:t>
            </a:r>
          </a:p>
          <a:p>
            <a:pPr algn="ctr"/>
            <a:r>
              <a:rPr lang="en-US" sz="1400" dirty="0" smtClean="0"/>
              <a:t>Lee Harvey Oswald</a:t>
            </a:r>
          </a:p>
          <a:p>
            <a:pPr algn="ctr"/>
            <a:r>
              <a:rPr lang="en-US" sz="1400" dirty="0" smtClean="0"/>
              <a:t>Eleanor Roosevelt</a:t>
            </a:r>
          </a:p>
          <a:p>
            <a:pPr algn="ctr"/>
            <a:r>
              <a:rPr lang="en-US" sz="1400" dirty="0" smtClean="0"/>
              <a:t>Wm Shakespeare</a:t>
            </a:r>
          </a:p>
          <a:p>
            <a:pPr algn="ctr"/>
            <a:r>
              <a:rPr lang="en-US" sz="1400" dirty="0" smtClean="0"/>
              <a:t>Meryl </a:t>
            </a:r>
            <a:r>
              <a:rPr lang="en-US" sz="1400" dirty="0" err="1" smtClean="0"/>
              <a:t>Streep</a:t>
            </a:r>
            <a:endParaRPr lang="en-US" sz="1400" dirty="0" smtClean="0"/>
          </a:p>
          <a:p>
            <a:pPr algn="ctr"/>
            <a:r>
              <a:rPr lang="en-US" sz="1400" dirty="0" smtClean="0"/>
              <a:t>Everyone !</a:t>
            </a:r>
            <a:endParaRPr lang="en-US" sz="1400" dirty="0"/>
          </a:p>
        </p:txBody>
      </p:sp>
      <p:sp>
        <p:nvSpPr>
          <p:cNvPr id="28" name="Right Arrow 27"/>
          <p:cNvSpPr/>
          <p:nvPr/>
        </p:nvSpPr>
        <p:spPr>
          <a:xfrm>
            <a:off x="2446867" y="2878941"/>
            <a:ext cx="829733" cy="299864"/>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sp>
      <p:sp>
        <p:nvSpPr>
          <p:cNvPr id="25" name="TextBox 24"/>
          <p:cNvSpPr txBox="1"/>
          <p:nvPr/>
        </p:nvSpPr>
        <p:spPr>
          <a:xfrm>
            <a:off x="1337734" y="347145"/>
            <a:ext cx="6485466" cy="369332"/>
          </a:xfrm>
          <a:prstGeom prst="rect">
            <a:avLst/>
          </a:prstGeom>
          <a:noFill/>
        </p:spPr>
        <p:txBody>
          <a:bodyPr wrap="square" rtlCol="0">
            <a:spAutoFit/>
          </a:bodyPr>
          <a:lstStyle/>
          <a:p>
            <a:pPr algn="ctr"/>
            <a:r>
              <a:rPr lang="en-US" b="1" i="1" u="sng" dirty="0" smtClean="0"/>
              <a:t>Computers, Brains &amp; Minds</a:t>
            </a:r>
          </a:p>
        </p:txBody>
      </p:sp>
      <p:sp>
        <p:nvSpPr>
          <p:cNvPr id="31" name="Can 30"/>
          <p:cNvSpPr/>
          <p:nvPr/>
        </p:nvSpPr>
        <p:spPr>
          <a:xfrm>
            <a:off x="3462867" y="2994832"/>
            <a:ext cx="2396067" cy="319445"/>
          </a:xfrm>
          <a:prstGeom prst="can">
            <a:avLst/>
          </a:prstGeom>
          <a:solidFill>
            <a:srgbClr val="008000">
              <a:alpha val="92000"/>
            </a:srgbClr>
          </a:solidFill>
          <a:ln/>
        </p:spPr>
        <p:style>
          <a:lnRef idx="1">
            <a:schemeClr val="accent1"/>
          </a:lnRef>
          <a:fillRef idx="3">
            <a:schemeClr val="accent1"/>
          </a:fillRef>
          <a:effectRef idx="2">
            <a:schemeClr val="accent1"/>
          </a:effectRef>
          <a:fontRef idx="minor">
            <a:schemeClr val="lt1"/>
          </a:fontRef>
        </p:style>
      </p:sp>
      <p:sp>
        <p:nvSpPr>
          <p:cNvPr id="30" name="Can 29"/>
          <p:cNvSpPr/>
          <p:nvPr/>
        </p:nvSpPr>
        <p:spPr>
          <a:xfrm>
            <a:off x="4141542" y="2769626"/>
            <a:ext cx="1027020" cy="210208"/>
          </a:xfrm>
          <a:prstGeom prst="can">
            <a:avLst/>
          </a:prstGeom>
          <a:solidFill>
            <a:srgbClr val="3366FF">
              <a:alpha val="97000"/>
            </a:srgbClr>
          </a:solidFill>
          <a:ln/>
        </p:spPr>
        <p:style>
          <a:lnRef idx="1">
            <a:schemeClr val="accent1"/>
          </a:lnRef>
          <a:fillRef idx="3">
            <a:schemeClr val="accent1"/>
          </a:fillRef>
          <a:effectRef idx="2">
            <a:schemeClr val="accent1"/>
          </a:effectRef>
          <a:fontRef idx="minor">
            <a:schemeClr val="lt1"/>
          </a:fontRef>
        </p:style>
      </p:sp>
      <p:sp>
        <p:nvSpPr>
          <p:cNvPr id="65" name="TextBox 64"/>
          <p:cNvSpPr txBox="1"/>
          <p:nvPr/>
        </p:nvSpPr>
        <p:spPr>
          <a:xfrm>
            <a:off x="6916669" y="1286939"/>
            <a:ext cx="1719336" cy="400110"/>
          </a:xfrm>
          <a:prstGeom prst="rect">
            <a:avLst/>
          </a:prstGeom>
          <a:noFill/>
        </p:spPr>
        <p:txBody>
          <a:bodyPr wrap="square" rtlCol="0">
            <a:spAutoFit/>
          </a:bodyPr>
          <a:lstStyle/>
          <a:p>
            <a:pPr algn="ctr"/>
            <a:r>
              <a:rPr lang="en-US" sz="2000" b="1" i="1" u="sng" dirty="0" smtClean="0"/>
              <a:t>EVERYONE !</a:t>
            </a:r>
            <a:endParaRPr lang="en-US" sz="2000" b="1" i="1" u="sng" dirty="0"/>
          </a:p>
        </p:txBody>
      </p:sp>
      <p:sp>
        <p:nvSpPr>
          <p:cNvPr id="33" name="TextBox 32"/>
          <p:cNvSpPr txBox="1"/>
          <p:nvPr/>
        </p:nvSpPr>
        <p:spPr>
          <a:xfrm>
            <a:off x="3402758" y="3007349"/>
            <a:ext cx="2514693" cy="307777"/>
          </a:xfrm>
          <a:prstGeom prst="rect">
            <a:avLst/>
          </a:prstGeom>
          <a:noFill/>
        </p:spPr>
        <p:txBody>
          <a:bodyPr wrap="none" rtlCol="0">
            <a:spAutoFit/>
          </a:bodyPr>
          <a:lstStyle/>
          <a:p>
            <a:pPr algn="ctr"/>
            <a:r>
              <a:rPr lang="en-US" sz="1400" dirty="0" smtClean="0"/>
              <a:t>Representations of Self &amp; World</a:t>
            </a:r>
            <a:endParaRPr lang="en-US" sz="1400" dirty="0"/>
          </a:p>
        </p:txBody>
      </p:sp>
      <p:sp>
        <p:nvSpPr>
          <p:cNvPr id="29" name="Can 28"/>
          <p:cNvSpPr/>
          <p:nvPr/>
        </p:nvSpPr>
        <p:spPr>
          <a:xfrm>
            <a:off x="4141542" y="2498686"/>
            <a:ext cx="1027020" cy="239191"/>
          </a:xfrm>
          <a:prstGeom prst="can">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TextBox 34"/>
          <p:cNvSpPr txBox="1"/>
          <p:nvPr/>
        </p:nvSpPr>
        <p:spPr>
          <a:xfrm>
            <a:off x="4114800" y="2485012"/>
            <a:ext cx="1136712" cy="261610"/>
          </a:xfrm>
          <a:prstGeom prst="rect">
            <a:avLst/>
          </a:prstGeom>
          <a:noFill/>
        </p:spPr>
        <p:txBody>
          <a:bodyPr wrap="none" rtlCol="0">
            <a:spAutoFit/>
          </a:bodyPr>
          <a:lstStyle/>
          <a:p>
            <a:r>
              <a:rPr lang="en-US" sz="1100" dirty="0" err="1" smtClean="0"/>
              <a:t>Neuro</a:t>
            </a:r>
            <a:r>
              <a:rPr lang="en-US" sz="1100" dirty="0" smtClean="0"/>
              <a:t>-Dynamics</a:t>
            </a:r>
            <a:endParaRPr lang="en-US" sz="1100" dirty="0"/>
          </a:p>
        </p:txBody>
      </p:sp>
      <p:sp>
        <p:nvSpPr>
          <p:cNvPr id="36" name="TextBox 35"/>
          <p:cNvSpPr txBox="1"/>
          <p:nvPr/>
        </p:nvSpPr>
        <p:spPr>
          <a:xfrm>
            <a:off x="4127500" y="2750576"/>
            <a:ext cx="1101239" cy="261610"/>
          </a:xfrm>
          <a:prstGeom prst="rect">
            <a:avLst/>
          </a:prstGeom>
          <a:noFill/>
        </p:spPr>
        <p:txBody>
          <a:bodyPr wrap="none" rtlCol="0">
            <a:spAutoFit/>
          </a:bodyPr>
          <a:lstStyle/>
          <a:p>
            <a:r>
              <a:rPr lang="en-US" sz="1100" dirty="0" err="1" smtClean="0"/>
              <a:t>Devel</a:t>
            </a:r>
            <a:r>
              <a:rPr lang="en-US" sz="1100" dirty="0" smtClean="0"/>
              <a:t>-Dynamics</a:t>
            </a:r>
            <a:endParaRPr lang="en-US" sz="11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14399" y="313267"/>
            <a:ext cx="7357533" cy="6155532"/>
          </a:xfrm>
          <a:prstGeom prst="rect">
            <a:avLst/>
          </a:prstGeom>
          <a:noFill/>
        </p:spPr>
        <p:txBody>
          <a:bodyPr wrap="square" rtlCol="0">
            <a:spAutoFit/>
          </a:bodyPr>
          <a:lstStyle/>
          <a:p>
            <a:endParaRPr lang="en-US" dirty="0" smtClean="0"/>
          </a:p>
          <a:p>
            <a:pPr algn="ctr"/>
            <a:r>
              <a:rPr lang="en-US" dirty="0" smtClean="0"/>
              <a:t>To  Access The Following </a:t>
            </a:r>
          </a:p>
          <a:p>
            <a:pPr algn="ctr"/>
            <a:endParaRPr lang="en-US" sz="1000" dirty="0" smtClean="0"/>
          </a:p>
          <a:p>
            <a:pPr algn="ctr"/>
            <a:r>
              <a:rPr lang="en-US" dirty="0" smtClean="0"/>
              <a:t>Extremely Interesting</a:t>
            </a:r>
          </a:p>
          <a:p>
            <a:pPr algn="ctr"/>
            <a:endParaRPr lang="en-US" sz="1000" dirty="0" smtClean="0"/>
          </a:p>
          <a:p>
            <a:pPr algn="ctr"/>
            <a:r>
              <a:rPr lang="en-US" b="1" dirty="0" smtClean="0"/>
              <a:t>YOU TUBE </a:t>
            </a:r>
            <a:r>
              <a:rPr lang="en-US" dirty="0" smtClean="0"/>
              <a:t>Presentation</a:t>
            </a:r>
          </a:p>
          <a:p>
            <a:pPr algn="ctr"/>
            <a:endParaRPr lang="en-US" sz="1000" dirty="0" smtClean="0"/>
          </a:p>
          <a:p>
            <a:pPr algn="ctr"/>
            <a:r>
              <a:rPr lang="en-US" dirty="0" smtClean="0"/>
              <a:t>Follow Either of These Procedures:</a:t>
            </a:r>
          </a:p>
          <a:p>
            <a:pPr algn="ctr"/>
            <a:endParaRPr lang="en-US" sz="1000" dirty="0" smtClean="0"/>
          </a:p>
          <a:p>
            <a:pPr marL="342900" indent="-342900" algn="ctr">
              <a:buAutoNum type="arabicParenR"/>
            </a:pPr>
            <a:r>
              <a:rPr lang="en-US" dirty="0" smtClean="0"/>
              <a:t>If your location and computer can access Wi-Fi, </a:t>
            </a:r>
            <a:r>
              <a:rPr lang="en-US" u="sng" dirty="0" smtClean="0"/>
              <a:t>on the next slide</a:t>
            </a:r>
            <a:r>
              <a:rPr lang="en-US" dirty="0" smtClean="0"/>
              <a:t>,</a:t>
            </a:r>
          </a:p>
          <a:p>
            <a:pPr marL="342900" indent="-342900" algn="ctr">
              <a:buAutoNum type="alphaUcPeriod"/>
            </a:pPr>
            <a:r>
              <a:rPr lang="en-US" dirty="0" smtClean="0"/>
              <a:t>Make sure your computer is in “Slide Show” Mode, then</a:t>
            </a:r>
          </a:p>
          <a:p>
            <a:pPr marL="342900" indent="-342900" algn="ctr">
              <a:buAutoNum type="alphaUcPeriod" startAt="2"/>
            </a:pPr>
            <a:r>
              <a:rPr lang="en-US" dirty="0" smtClean="0"/>
              <a:t>Put the computer cursor inside the </a:t>
            </a:r>
            <a:r>
              <a:rPr lang="en-US" b="1" dirty="0" smtClean="0"/>
              <a:t>You Tube </a:t>
            </a:r>
            <a:r>
              <a:rPr lang="en-US" dirty="0" smtClean="0"/>
              <a:t>gray Rectangle</a:t>
            </a:r>
          </a:p>
          <a:p>
            <a:pPr marL="342900" indent="-342900" algn="ctr"/>
            <a:r>
              <a:rPr lang="en-US" dirty="0" smtClean="0"/>
              <a:t>And click on the </a:t>
            </a:r>
            <a:r>
              <a:rPr lang="en-US" b="1" dirty="0" smtClean="0"/>
              <a:t>YouTube</a:t>
            </a:r>
            <a:r>
              <a:rPr lang="en-US" dirty="0" smtClean="0"/>
              <a:t> prompt, and then click on the </a:t>
            </a:r>
          </a:p>
          <a:p>
            <a:pPr marL="342900" indent="-342900" algn="ctr"/>
            <a:r>
              <a:rPr lang="en-US" dirty="0" smtClean="0"/>
              <a:t>Full Screen rectangle in the lower right hand corner of the </a:t>
            </a:r>
          </a:p>
          <a:p>
            <a:pPr marL="342900" indent="-342900" algn="ctr"/>
            <a:r>
              <a:rPr lang="en-US" dirty="0" smtClean="0"/>
              <a:t>Part-screen black </a:t>
            </a:r>
            <a:r>
              <a:rPr lang="en-US" b="1" dirty="0" smtClean="0"/>
              <a:t>YouTube</a:t>
            </a:r>
            <a:r>
              <a:rPr lang="en-US" dirty="0" smtClean="0"/>
              <a:t> display box.</a:t>
            </a:r>
          </a:p>
          <a:p>
            <a:pPr marL="342900" indent="-342900" algn="ctr"/>
            <a:endParaRPr lang="en-US" sz="1000" dirty="0" smtClean="0"/>
          </a:p>
          <a:p>
            <a:pPr marL="342900" indent="-342900" algn="ctr"/>
            <a:r>
              <a:rPr lang="en-US" dirty="0" smtClean="0"/>
              <a:t>2)  If your location and computer do not support Wi-Fi, use some other means to locate and display this </a:t>
            </a:r>
            <a:r>
              <a:rPr lang="en-US" b="1" dirty="0" smtClean="0"/>
              <a:t>YouTube</a:t>
            </a:r>
            <a:r>
              <a:rPr lang="en-US" dirty="0" smtClean="0"/>
              <a:t> presentation.</a:t>
            </a:r>
          </a:p>
          <a:p>
            <a:pPr algn="ctr"/>
            <a:r>
              <a:rPr lang="en-US" dirty="0" smtClean="0">
                <a:hlinkClick r:id="rId2"/>
              </a:rPr>
              <a:t>www.youtube.com/watch?v=6LWz4qa2XQA&amp;feature=yout</a:t>
            </a:r>
            <a:endParaRPr lang="en-US" dirty="0" smtClean="0"/>
          </a:p>
          <a:p>
            <a:pPr algn="ctr"/>
            <a:endParaRPr lang="en-US" sz="1000" dirty="0" smtClean="0"/>
          </a:p>
          <a:p>
            <a:pPr algn="ctr"/>
            <a:r>
              <a:rPr lang="en-US" dirty="0" smtClean="0"/>
              <a:t>Believe me: seeing this University of Minnesota Engineering Triumph</a:t>
            </a:r>
          </a:p>
          <a:p>
            <a:pPr algn="ctr"/>
            <a:r>
              <a:rPr lang="en-US" dirty="0" smtClean="0"/>
              <a:t>Is worth the trouble of seeking it out !</a:t>
            </a:r>
          </a:p>
          <a:p>
            <a:pPr algn="ctr"/>
            <a:endParaRPr lang="en-US" sz="1000" dirty="0" smtClean="0"/>
          </a:p>
          <a:p>
            <a:pPr algn="ctr"/>
            <a:r>
              <a:rPr lang="en-US" dirty="0" smtClean="0"/>
              <a:t>It is highly appropriate to what this University of Wisconsin Presentation </a:t>
            </a:r>
          </a:p>
          <a:p>
            <a:pPr algn="ctr"/>
            <a:r>
              <a:rPr lang="en-US" dirty="0" smtClean="0"/>
              <a:t>On </a:t>
            </a:r>
            <a:r>
              <a:rPr lang="en-US" b="1" i="1" u="sng" dirty="0" smtClean="0"/>
              <a:t>Computers, Brains and Minds </a:t>
            </a:r>
            <a:r>
              <a:rPr lang="en-US" dirty="0" smtClean="0"/>
              <a:t>is all about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stretch>
            <a:fillRect/>
          </a:stretch>
        </p:blipFill>
        <p:spPr>
          <a:xfrm>
            <a:off x="1947336" y="685799"/>
            <a:ext cx="5190067" cy="519006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4666" y="203200"/>
            <a:ext cx="9059333" cy="3077766"/>
          </a:xfrm>
          <a:prstGeom prst="rect">
            <a:avLst/>
          </a:prstGeom>
          <a:noFill/>
        </p:spPr>
        <p:txBody>
          <a:bodyPr wrap="square" rtlCol="0">
            <a:spAutoFit/>
          </a:bodyPr>
          <a:lstStyle/>
          <a:p>
            <a:endParaRPr lang="en-US" sz="3600" dirty="0" smtClean="0"/>
          </a:p>
          <a:p>
            <a:endParaRPr lang="en-US" sz="3600" dirty="0" smtClean="0"/>
          </a:p>
          <a:p>
            <a:endParaRPr lang="en-US" sz="3600" dirty="0" smtClean="0"/>
          </a:p>
          <a:p>
            <a:endParaRPr lang="en-US" sz="3600" dirty="0" smtClean="0"/>
          </a:p>
          <a:p>
            <a:pPr algn="ctr"/>
            <a:r>
              <a:rPr lang="en-US" sz="3600" b="1" i="1" u="sng" dirty="0" smtClean="0">
                <a:solidFill>
                  <a:srgbClr val="3366FF"/>
                </a:solidFill>
              </a:rPr>
              <a:t>The Darwin Sequence</a:t>
            </a:r>
            <a:endParaRPr lang="en-US" sz="1400" b="1" i="1" u="sng" dirty="0" smtClean="0">
              <a:solidFill>
                <a:srgbClr val="3366FF"/>
              </a:solidFill>
            </a:endParaRPr>
          </a:p>
          <a:p>
            <a:pPr algn="ctr"/>
            <a:r>
              <a:rPr lang="en-US" sz="1400" dirty="0" smtClean="0">
                <a:solidFill>
                  <a:srgbClr val="3366FF"/>
                </a:solidFill>
              </a:rPr>
              <a:t>Slides 28– 36</a:t>
            </a:r>
            <a:endParaRPr lang="en-US" sz="3600" dirty="0">
              <a:solidFill>
                <a:srgbClr val="3366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3" y="2254340"/>
            <a:ext cx="3310467" cy="2482850"/>
          </a:xfrm>
          <a:prstGeom prst="rect">
            <a:avLst/>
          </a:prstGeom>
        </p:spPr>
      </p:pic>
      <p:sp>
        <p:nvSpPr>
          <p:cNvPr id="4" name="TextBox 3"/>
          <p:cNvSpPr txBox="1"/>
          <p:nvPr/>
        </p:nvSpPr>
        <p:spPr>
          <a:xfrm>
            <a:off x="5994400" y="1778003"/>
            <a:ext cx="2827867" cy="1107996"/>
          </a:xfrm>
          <a:prstGeom prst="rect">
            <a:avLst/>
          </a:prstGeom>
          <a:noFill/>
        </p:spPr>
        <p:txBody>
          <a:bodyPr wrap="square" rtlCol="0">
            <a:spAutoFit/>
          </a:bodyPr>
          <a:lstStyle/>
          <a:p>
            <a:endParaRPr lang="en-US" sz="2400" dirty="0" smtClean="0"/>
          </a:p>
          <a:p>
            <a:r>
              <a:rPr lang="en-US" sz="1400" dirty="0" smtClean="0"/>
              <a:t>“…from an early age Charles will have become familiar with the plants and animals in the garden”</a:t>
            </a:r>
            <a:r>
              <a:rPr lang="en-US" sz="1200" dirty="0" smtClean="0"/>
              <a:t>.</a:t>
            </a:r>
            <a:endParaRPr lang="en-US" sz="1200" dirty="0"/>
          </a:p>
        </p:txBody>
      </p:sp>
      <p:pic>
        <p:nvPicPr>
          <p:cNvPr id="5" name="Picture 4"/>
          <p:cNvPicPr>
            <a:picLocks noChangeAspect="1"/>
          </p:cNvPicPr>
          <p:nvPr/>
        </p:nvPicPr>
        <p:blipFill>
          <a:blip r:embed="rId3"/>
          <a:stretch>
            <a:fillRect/>
          </a:stretch>
        </p:blipFill>
        <p:spPr>
          <a:xfrm>
            <a:off x="296332" y="2197190"/>
            <a:ext cx="1778000" cy="2540000"/>
          </a:xfrm>
          <a:prstGeom prst="rect">
            <a:avLst/>
          </a:prstGeom>
        </p:spPr>
      </p:pic>
      <p:sp>
        <p:nvSpPr>
          <p:cNvPr id="9" name="TextBox 8"/>
          <p:cNvSpPr txBox="1"/>
          <p:nvPr/>
        </p:nvSpPr>
        <p:spPr>
          <a:xfrm>
            <a:off x="1010915" y="4960927"/>
            <a:ext cx="580813" cy="369332"/>
          </a:xfrm>
          <a:prstGeom prst="rect">
            <a:avLst/>
          </a:prstGeom>
          <a:noFill/>
        </p:spPr>
        <p:txBody>
          <a:bodyPr wrap="square" rtlCol="0">
            <a:spAutoFit/>
          </a:bodyPr>
          <a:lstStyle/>
          <a:p>
            <a:r>
              <a:rPr lang="en-US" dirty="0" smtClean="0">
                <a:latin typeface="ＭＳ ゴシック"/>
                <a:ea typeface="ＭＳ ゴシック"/>
                <a:cs typeface="ＭＳ ゴシック"/>
              </a:rPr>
              <a:t>∨</a:t>
            </a:r>
            <a:endParaRPr lang="en-US" dirty="0"/>
          </a:p>
        </p:txBody>
      </p:sp>
      <p:pic>
        <p:nvPicPr>
          <p:cNvPr id="11" name="Picture 10"/>
          <p:cNvPicPr>
            <a:picLocks noChangeAspect="1"/>
          </p:cNvPicPr>
          <p:nvPr/>
        </p:nvPicPr>
        <p:blipFill>
          <a:blip r:embed="rId4"/>
          <a:stretch>
            <a:fillRect/>
          </a:stretch>
        </p:blipFill>
        <p:spPr>
          <a:xfrm>
            <a:off x="5994400" y="2794995"/>
            <a:ext cx="2243668" cy="1680585"/>
          </a:xfrm>
          <a:prstGeom prst="rect">
            <a:avLst/>
          </a:prstGeom>
        </p:spPr>
      </p:pic>
      <p:sp>
        <p:nvSpPr>
          <p:cNvPr id="13" name="TextBox 12"/>
          <p:cNvSpPr txBox="1"/>
          <p:nvPr/>
        </p:nvSpPr>
        <p:spPr>
          <a:xfrm>
            <a:off x="6121399" y="4475580"/>
            <a:ext cx="2243668" cy="523220"/>
          </a:xfrm>
          <a:prstGeom prst="rect">
            <a:avLst/>
          </a:prstGeom>
          <a:noFill/>
        </p:spPr>
        <p:txBody>
          <a:bodyPr wrap="square" rtlCol="0">
            <a:spAutoFit/>
          </a:bodyPr>
          <a:lstStyle/>
          <a:p>
            <a:pPr algn="ctr"/>
            <a:r>
              <a:rPr lang="en-US" sz="1400" dirty="0" smtClean="0"/>
              <a:t>Early Darwin Beetle Collection</a:t>
            </a:r>
            <a:endParaRPr lang="en-US" sz="1400" dirty="0"/>
          </a:p>
        </p:txBody>
      </p:sp>
      <p:sp>
        <p:nvSpPr>
          <p:cNvPr id="14" name="Donut 13"/>
          <p:cNvSpPr/>
          <p:nvPr/>
        </p:nvSpPr>
        <p:spPr>
          <a:xfrm>
            <a:off x="790786" y="5418671"/>
            <a:ext cx="822960" cy="822960"/>
          </a:xfrm>
          <a:prstGeom prst="donut">
            <a:avLst>
              <a:gd name="adj" fmla="val 39463"/>
            </a:avLst>
          </a:prstGeom>
          <a:solidFill>
            <a:srgbClr val="0000FF"/>
          </a:solidFill>
          <a:ln/>
        </p:spPr>
        <p:style>
          <a:lnRef idx="1">
            <a:schemeClr val="accent1"/>
          </a:lnRef>
          <a:fillRef idx="3">
            <a:schemeClr val="accent1"/>
          </a:fillRef>
          <a:effectRef idx="2">
            <a:schemeClr val="accent1"/>
          </a:effectRef>
          <a:fontRef idx="minor">
            <a:schemeClr val="lt1"/>
          </a:fontRef>
        </p:style>
      </p:sp>
      <p:sp>
        <p:nvSpPr>
          <p:cNvPr id="17" name="Donut 16"/>
          <p:cNvSpPr/>
          <p:nvPr/>
        </p:nvSpPr>
        <p:spPr>
          <a:xfrm>
            <a:off x="3816772" y="5401738"/>
            <a:ext cx="822960" cy="822960"/>
          </a:xfrm>
          <a:prstGeom prst="donut">
            <a:avLst>
              <a:gd name="adj" fmla="val 39463"/>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18" name="Donut 17"/>
          <p:cNvSpPr/>
          <p:nvPr/>
        </p:nvSpPr>
        <p:spPr>
          <a:xfrm>
            <a:off x="6932507" y="5384805"/>
            <a:ext cx="822960" cy="822960"/>
          </a:xfrm>
          <a:prstGeom prst="donut">
            <a:avLst>
              <a:gd name="adj" fmla="val 39463"/>
            </a:avLst>
          </a:prstGeom>
          <a:solidFill>
            <a:schemeClr val="accent6">
              <a:lumMod val="75000"/>
            </a:schemeClr>
          </a:solidFill>
          <a:ln/>
        </p:spPr>
        <p:style>
          <a:lnRef idx="1">
            <a:schemeClr val="accent1"/>
          </a:lnRef>
          <a:fillRef idx="3">
            <a:schemeClr val="accent1"/>
          </a:fillRef>
          <a:effectRef idx="2">
            <a:schemeClr val="accent1"/>
          </a:effectRef>
          <a:fontRef idx="minor">
            <a:schemeClr val="lt1"/>
          </a:fontRef>
        </p:style>
      </p:sp>
      <p:sp>
        <p:nvSpPr>
          <p:cNvPr id="20" name="Rectangle 19"/>
          <p:cNvSpPr/>
          <p:nvPr/>
        </p:nvSpPr>
        <p:spPr>
          <a:xfrm>
            <a:off x="4002655" y="4977860"/>
            <a:ext cx="415498" cy="369332"/>
          </a:xfrm>
          <a:prstGeom prst="rect">
            <a:avLst/>
          </a:prstGeom>
        </p:spPr>
        <p:txBody>
          <a:bodyPr wrap="none">
            <a:spAutoFit/>
          </a:bodyPr>
          <a:lstStyle/>
          <a:p>
            <a:r>
              <a:rPr lang="en-US" dirty="0" smtClean="0">
                <a:latin typeface="ＭＳ ゴシック"/>
                <a:ea typeface="ＭＳ ゴシック"/>
                <a:cs typeface="ＭＳ ゴシック"/>
              </a:rPr>
              <a:t>∨</a:t>
            </a:r>
            <a:endParaRPr lang="en-US" dirty="0"/>
          </a:p>
        </p:txBody>
      </p:sp>
      <p:sp>
        <p:nvSpPr>
          <p:cNvPr id="22" name="Rectangle 21"/>
          <p:cNvSpPr/>
          <p:nvPr/>
        </p:nvSpPr>
        <p:spPr>
          <a:xfrm>
            <a:off x="7102135" y="4960927"/>
            <a:ext cx="415498" cy="369332"/>
          </a:xfrm>
          <a:prstGeom prst="rect">
            <a:avLst/>
          </a:prstGeom>
        </p:spPr>
        <p:txBody>
          <a:bodyPr wrap="none">
            <a:spAutoFit/>
          </a:bodyPr>
          <a:lstStyle/>
          <a:p>
            <a:r>
              <a:rPr lang="en-US" dirty="0" smtClean="0">
                <a:latin typeface="ＭＳ ゴシック"/>
                <a:ea typeface="ＭＳ ゴシック"/>
                <a:cs typeface="ＭＳ ゴシック"/>
              </a:rPr>
              <a:t>∨</a:t>
            </a:r>
            <a:endParaRPr lang="en-US" dirty="0"/>
          </a:p>
        </p:txBody>
      </p:sp>
      <p:sp>
        <p:nvSpPr>
          <p:cNvPr id="23" name="TextBox 22"/>
          <p:cNvSpPr txBox="1"/>
          <p:nvPr/>
        </p:nvSpPr>
        <p:spPr>
          <a:xfrm>
            <a:off x="474133" y="338667"/>
            <a:ext cx="8348134" cy="1077218"/>
          </a:xfrm>
          <a:prstGeom prst="rect">
            <a:avLst/>
          </a:prstGeom>
          <a:noFill/>
        </p:spPr>
        <p:txBody>
          <a:bodyPr wrap="square" rtlCol="0">
            <a:spAutoFit/>
          </a:bodyPr>
          <a:lstStyle/>
          <a:p>
            <a:pPr algn="ctr"/>
            <a:r>
              <a:rPr lang="en-US" sz="2400" b="1" u="sng" dirty="0" smtClean="0"/>
              <a:t>Darwin’s Early Life:</a:t>
            </a:r>
          </a:p>
          <a:p>
            <a:pPr algn="ctr"/>
            <a:r>
              <a:rPr lang="en-US" sz="2000" i="1" dirty="0" smtClean="0">
                <a:solidFill>
                  <a:srgbClr val="008000"/>
                </a:solidFill>
              </a:rPr>
              <a:t>His Childhood Experiences Represented as Memories</a:t>
            </a:r>
          </a:p>
          <a:p>
            <a:pPr algn="ctr"/>
            <a:r>
              <a:rPr lang="en-US" sz="2000" i="1" dirty="0" smtClean="0">
                <a:solidFill>
                  <a:srgbClr val="008000"/>
                </a:solidFill>
              </a:rPr>
              <a:t>Stored As Data On Computer Disks</a:t>
            </a:r>
            <a:endParaRPr lang="en-US" sz="2000" i="1" dirty="0">
              <a:solidFill>
                <a:srgbClr val="008000"/>
              </a:solidFill>
            </a:endParaRPr>
          </a:p>
        </p:txBody>
      </p:sp>
      <p:sp>
        <p:nvSpPr>
          <p:cNvPr id="24" name="TextBox 23"/>
          <p:cNvSpPr txBox="1"/>
          <p:nvPr/>
        </p:nvSpPr>
        <p:spPr>
          <a:xfrm>
            <a:off x="2514603" y="4690537"/>
            <a:ext cx="3479797" cy="307777"/>
          </a:xfrm>
          <a:prstGeom prst="rect">
            <a:avLst/>
          </a:prstGeom>
          <a:noFill/>
        </p:spPr>
        <p:txBody>
          <a:bodyPr wrap="square" rtlCol="0">
            <a:spAutoFit/>
          </a:bodyPr>
          <a:lstStyle/>
          <a:p>
            <a:pPr algn="ctr"/>
            <a:r>
              <a:rPr lang="en-US" sz="1400" dirty="0" smtClean="0"/>
              <a:t>The Mound, Sussex, England</a:t>
            </a:r>
            <a:endParaRPr lang="en-US" sz="1400" dirty="0"/>
          </a:p>
        </p:txBody>
      </p:sp>
      <p:sp>
        <p:nvSpPr>
          <p:cNvPr id="15" name="TextBox 14"/>
          <p:cNvSpPr txBox="1"/>
          <p:nvPr/>
        </p:nvSpPr>
        <p:spPr>
          <a:xfrm>
            <a:off x="457303" y="6248402"/>
            <a:ext cx="1471401" cy="307777"/>
          </a:xfrm>
          <a:prstGeom prst="rect">
            <a:avLst/>
          </a:prstGeom>
          <a:noFill/>
        </p:spPr>
        <p:txBody>
          <a:bodyPr wrap="none" rtlCol="0">
            <a:spAutoFit/>
          </a:bodyPr>
          <a:lstStyle/>
          <a:p>
            <a:pPr algn="ctr"/>
            <a:r>
              <a:rPr lang="en-US" sz="1400" dirty="0" smtClean="0"/>
              <a:t>Benign Childhood</a:t>
            </a:r>
            <a:endParaRPr lang="en-US" sz="1400" dirty="0"/>
          </a:p>
        </p:txBody>
      </p:sp>
      <p:sp>
        <p:nvSpPr>
          <p:cNvPr id="16" name="TextBox 15"/>
          <p:cNvSpPr txBox="1"/>
          <p:nvPr/>
        </p:nvSpPr>
        <p:spPr>
          <a:xfrm>
            <a:off x="3514215" y="6231469"/>
            <a:ext cx="1487444" cy="307777"/>
          </a:xfrm>
          <a:prstGeom prst="rect">
            <a:avLst/>
          </a:prstGeom>
          <a:noFill/>
        </p:spPr>
        <p:txBody>
          <a:bodyPr wrap="none" rtlCol="0">
            <a:spAutoFit/>
          </a:bodyPr>
          <a:lstStyle/>
          <a:p>
            <a:pPr algn="ctr"/>
            <a:r>
              <a:rPr lang="en-US" sz="1400" dirty="0" smtClean="0"/>
              <a:t>Supportive Family</a:t>
            </a:r>
            <a:endParaRPr lang="en-US" sz="1400" dirty="0"/>
          </a:p>
        </p:txBody>
      </p:sp>
      <p:sp>
        <p:nvSpPr>
          <p:cNvPr id="19" name="TextBox 18"/>
          <p:cNvSpPr txBox="1"/>
          <p:nvPr/>
        </p:nvSpPr>
        <p:spPr>
          <a:xfrm>
            <a:off x="6874716" y="6180668"/>
            <a:ext cx="930163" cy="307777"/>
          </a:xfrm>
          <a:prstGeom prst="rect">
            <a:avLst/>
          </a:prstGeom>
          <a:noFill/>
        </p:spPr>
        <p:txBody>
          <a:bodyPr wrap="none" rtlCol="0">
            <a:spAutoFit/>
          </a:bodyPr>
          <a:lstStyle/>
          <a:p>
            <a:pPr algn="ctr"/>
            <a:r>
              <a:rPr lang="en-US" sz="1400" dirty="0" smtClean="0"/>
              <a:t>Early Start</a:t>
            </a:r>
            <a:endParaRPr lang="en-US" sz="1400" dirty="0"/>
          </a:p>
        </p:txBody>
      </p:sp>
      <p:sp>
        <p:nvSpPr>
          <p:cNvPr id="25" name="Rectangle 24"/>
          <p:cNvSpPr/>
          <p:nvPr/>
        </p:nvSpPr>
        <p:spPr>
          <a:xfrm>
            <a:off x="622220" y="4690537"/>
            <a:ext cx="1191051" cy="307777"/>
          </a:xfrm>
          <a:prstGeom prst="rect">
            <a:avLst/>
          </a:prstGeom>
        </p:spPr>
        <p:txBody>
          <a:bodyPr wrap="none">
            <a:spAutoFit/>
          </a:bodyPr>
          <a:lstStyle/>
          <a:p>
            <a:pPr algn="ctr"/>
            <a:r>
              <a:rPr lang="en-US" sz="1400" dirty="0" smtClean="0"/>
              <a:t>Young Darwin</a:t>
            </a:r>
            <a:endParaRPr lang="en-US"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134533" y="0"/>
            <a:ext cx="6866468" cy="6370976"/>
          </a:xfrm>
          <a:prstGeom prst="rect">
            <a:avLst/>
          </a:prstGeom>
          <a:noFill/>
        </p:spPr>
        <p:txBody>
          <a:bodyPr wrap="square" rtlCol="0">
            <a:spAutoFit/>
          </a:bodyPr>
          <a:lstStyle/>
          <a:p>
            <a:endParaRPr lang="en-US" b="1" dirty="0" smtClean="0">
              <a:solidFill>
                <a:srgbClr val="008000"/>
              </a:solidFill>
            </a:endParaRPr>
          </a:p>
          <a:p>
            <a:pPr algn="ctr"/>
            <a:r>
              <a:rPr lang="en-US" b="1" u="sng" dirty="0" smtClean="0"/>
              <a:t>Introduction – 2</a:t>
            </a:r>
            <a:endParaRPr lang="en-US" sz="1000" b="1" u="sng" dirty="0" smtClean="0"/>
          </a:p>
          <a:p>
            <a:pPr algn="ctr"/>
            <a:endParaRPr lang="en-US" b="1" u="sng" dirty="0" smtClean="0">
              <a:solidFill>
                <a:srgbClr val="008000"/>
              </a:solidFill>
            </a:endParaRPr>
          </a:p>
          <a:p>
            <a:r>
              <a:rPr lang="en-US" b="1" dirty="0" smtClean="0">
                <a:solidFill>
                  <a:srgbClr val="008000"/>
                </a:solidFill>
              </a:rPr>
              <a:t>	In the sequences that follow, it would be equally wrong to make the take away an inference that computer components function in the same way human brains do their work, or that brains function in the same way that computers operate.  </a:t>
            </a:r>
          </a:p>
          <a:p>
            <a:r>
              <a:rPr lang="en-US" b="1" dirty="0" smtClean="0">
                <a:solidFill>
                  <a:srgbClr val="008000"/>
                </a:solidFill>
              </a:rPr>
              <a:t>	The relationship between the two is </a:t>
            </a:r>
            <a:r>
              <a:rPr lang="en-US" b="1" i="1" dirty="0" smtClean="0">
                <a:solidFill>
                  <a:srgbClr val="008000"/>
                </a:solidFill>
              </a:rPr>
              <a:t>analogous</a:t>
            </a:r>
            <a:r>
              <a:rPr lang="en-US" b="1" dirty="0" smtClean="0">
                <a:solidFill>
                  <a:srgbClr val="008000"/>
                </a:solidFill>
              </a:rPr>
              <a:t>, not </a:t>
            </a:r>
            <a:r>
              <a:rPr lang="en-US" b="1" i="1" dirty="0" smtClean="0">
                <a:solidFill>
                  <a:srgbClr val="008000"/>
                </a:solidFill>
              </a:rPr>
              <a:t>homologous.  	</a:t>
            </a:r>
            <a:r>
              <a:rPr lang="en-US" b="1" u="sng" dirty="0" smtClean="0">
                <a:solidFill>
                  <a:srgbClr val="008000"/>
                </a:solidFill>
              </a:rPr>
              <a:t>They each may do similar things, but they go about their work by entirely different means.</a:t>
            </a:r>
            <a:endParaRPr lang="en-US" sz="1000" b="1" u="sng" dirty="0" smtClean="0">
              <a:solidFill>
                <a:srgbClr val="008000"/>
              </a:solidFill>
            </a:endParaRPr>
          </a:p>
          <a:p>
            <a:endParaRPr lang="en-US" sz="1000" i="1" u="sng" dirty="0" smtClean="0"/>
          </a:p>
          <a:p>
            <a:r>
              <a:rPr lang="en-US" i="1" dirty="0" smtClean="0"/>
              <a:t>	</a:t>
            </a:r>
            <a:r>
              <a:rPr lang="en-US" b="1" dirty="0" smtClean="0">
                <a:solidFill>
                  <a:srgbClr val="3366FF"/>
                </a:solidFill>
              </a:rPr>
              <a:t>There is much value to be gained from thinking of the usefulness of computer models for some of the things brains and minds do in the world.  But transistors, circuit boards, imaging &amp; memory systems, display screens, audio cards, scans, and robots are only substitutes– </a:t>
            </a:r>
            <a:r>
              <a:rPr lang="en-US" b="1" i="1" dirty="0" smtClean="0">
                <a:solidFill>
                  <a:srgbClr val="3366FF"/>
                </a:solidFill>
              </a:rPr>
              <a:t>metaphors</a:t>
            </a:r>
            <a:r>
              <a:rPr lang="en-US" b="1" dirty="0" smtClean="0">
                <a:solidFill>
                  <a:srgbClr val="3366FF"/>
                </a:solidFill>
              </a:rPr>
              <a:t> for and </a:t>
            </a:r>
            <a:r>
              <a:rPr lang="en-US" b="1" i="1" dirty="0" smtClean="0">
                <a:solidFill>
                  <a:srgbClr val="3366FF"/>
                </a:solidFill>
              </a:rPr>
              <a:t>analogs</a:t>
            </a:r>
            <a:r>
              <a:rPr lang="en-US" b="1" dirty="0" smtClean="0">
                <a:solidFill>
                  <a:srgbClr val="3366FF"/>
                </a:solidFill>
              </a:rPr>
              <a:t> of minds and brains.</a:t>
            </a:r>
            <a:endParaRPr lang="en-US" sz="1000" b="1" dirty="0" smtClean="0">
              <a:solidFill>
                <a:srgbClr val="3366FF"/>
              </a:solidFill>
            </a:endParaRPr>
          </a:p>
          <a:p>
            <a:endParaRPr lang="en-US" sz="1000" b="1" dirty="0" smtClean="0">
              <a:solidFill>
                <a:srgbClr val="3366FF"/>
              </a:solidFill>
            </a:endParaRPr>
          </a:p>
          <a:p>
            <a:r>
              <a:rPr lang="en-US" b="1" dirty="0" smtClean="0">
                <a:solidFill>
                  <a:srgbClr val="3366FF"/>
                </a:solidFill>
              </a:rPr>
              <a:t>	</a:t>
            </a:r>
            <a:r>
              <a:rPr lang="en-US" b="1" i="1" dirty="0" smtClean="0">
                <a:solidFill>
                  <a:srgbClr val="008000"/>
                </a:solidFill>
              </a:rPr>
              <a:t> </a:t>
            </a:r>
            <a:r>
              <a:rPr lang="en-US" b="1" u="sng" dirty="0" smtClean="0">
                <a:solidFill>
                  <a:srgbClr val="008000"/>
                </a:solidFill>
              </a:rPr>
              <a:t>They each may do similar things, but they go about their work by entirely different means.</a:t>
            </a:r>
            <a:endParaRPr lang="en-US" sz="1000" b="1" u="sng" dirty="0" smtClean="0">
              <a:solidFill>
                <a:srgbClr val="008000"/>
              </a:solidFill>
            </a:endParaRPr>
          </a:p>
          <a:p>
            <a:endParaRPr lang="en-US" sz="1000" b="1" u="sng" dirty="0" smtClean="0">
              <a:solidFill>
                <a:srgbClr val="008000"/>
              </a:solidFill>
            </a:endParaRPr>
          </a:p>
          <a:p>
            <a:r>
              <a:rPr lang="en-US" dirty="0" smtClean="0">
                <a:solidFill>
                  <a:srgbClr val="3366FF"/>
                </a:solidFill>
              </a:rPr>
              <a:t>	</a:t>
            </a:r>
            <a:r>
              <a:rPr lang="en-US" b="1" dirty="0" smtClean="0">
                <a:solidFill>
                  <a:srgbClr val="3366FF"/>
                </a:solidFill>
              </a:rPr>
              <a:t>When we fail to recognize differences between </a:t>
            </a:r>
            <a:r>
              <a:rPr lang="en-US" b="1" i="1" dirty="0" smtClean="0">
                <a:solidFill>
                  <a:srgbClr val="3366FF"/>
                </a:solidFill>
              </a:rPr>
              <a:t>analogies</a:t>
            </a:r>
            <a:r>
              <a:rPr lang="en-US" b="1" dirty="0" smtClean="0">
                <a:solidFill>
                  <a:srgbClr val="3366FF"/>
                </a:solidFill>
              </a:rPr>
              <a:t> and </a:t>
            </a:r>
            <a:r>
              <a:rPr lang="en-US" b="1" i="1" dirty="0" smtClean="0">
                <a:solidFill>
                  <a:srgbClr val="3366FF"/>
                </a:solidFill>
              </a:rPr>
              <a:t>homologies</a:t>
            </a:r>
            <a:r>
              <a:rPr lang="en-US" b="1" dirty="0" smtClean="0">
                <a:solidFill>
                  <a:srgbClr val="3366FF"/>
                </a:solidFill>
              </a:rPr>
              <a:t>, between </a:t>
            </a:r>
            <a:r>
              <a:rPr lang="en-US" b="1" i="1" dirty="0" smtClean="0">
                <a:solidFill>
                  <a:srgbClr val="3366FF"/>
                </a:solidFill>
              </a:rPr>
              <a:t>connotations</a:t>
            </a:r>
            <a:r>
              <a:rPr lang="en-US" b="1" dirty="0" smtClean="0">
                <a:solidFill>
                  <a:srgbClr val="3366FF"/>
                </a:solidFill>
              </a:rPr>
              <a:t> and </a:t>
            </a:r>
            <a:r>
              <a:rPr lang="en-US" b="1" i="1" dirty="0" smtClean="0">
                <a:solidFill>
                  <a:srgbClr val="3366FF"/>
                </a:solidFill>
              </a:rPr>
              <a:t>denotations</a:t>
            </a:r>
            <a:r>
              <a:rPr lang="en-US" b="1" dirty="0" smtClean="0">
                <a:solidFill>
                  <a:srgbClr val="3366FF"/>
                </a:solidFill>
              </a:rPr>
              <a:t>, we may be headed for big trouble.</a:t>
            </a:r>
            <a:endParaRPr lang="en-US" b="1" i="1"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07067" y="541867"/>
            <a:ext cx="5808201" cy="1354217"/>
          </a:xfrm>
          <a:prstGeom prst="rect">
            <a:avLst/>
          </a:prstGeom>
          <a:noFill/>
        </p:spPr>
        <p:txBody>
          <a:bodyPr wrap="square" rtlCol="0">
            <a:spAutoFit/>
          </a:bodyPr>
          <a:lstStyle/>
          <a:p>
            <a:pPr algn="ctr"/>
            <a:r>
              <a:rPr lang="en-US" sz="2400" b="1" u="sng" dirty="0" smtClean="0"/>
              <a:t>Darwin’s Early Life</a:t>
            </a:r>
          </a:p>
          <a:p>
            <a:pPr algn="ctr"/>
            <a:r>
              <a:rPr lang="en-US" sz="2000" b="1" i="1" dirty="0" smtClean="0">
                <a:solidFill>
                  <a:srgbClr val="008000"/>
                </a:solidFill>
              </a:rPr>
              <a:t>Additional Critical Data, and Two More Disks:</a:t>
            </a:r>
          </a:p>
          <a:p>
            <a:pPr algn="ctr"/>
            <a:r>
              <a:rPr lang="en-US" sz="2000" b="1" i="1" dirty="0" smtClean="0">
                <a:solidFill>
                  <a:srgbClr val="008000"/>
                </a:solidFill>
              </a:rPr>
              <a:t>Young Charles’ Grandpa, and A Very Important Book</a:t>
            </a:r>
          </a:p>
          <a:p>
            <a:pPr algn="ctr"/>
            <a:endParaRPr lang="en-US" dirty="0"/>
          </a:p>
        </p:txBody>
      </p:sp>
      <p:pic>
        <p:nvPicPr>
          <p:cNvPr id="3" name="Picture 2"/>
          <p:cNvPicPr>
            <a:picLocks noChangeAspect="1"/>
          </p:cNvPicPr>
          <p:nvPr/>
        </p:nvPicPr>
        <p:blipFill>
          <a:blip r:embed="rId2"/>
          <a:stretch>
            <a:fillRect/>
          </a:stretch>
        </p:blipFill>
        <p:spPr>
          <a:xfrm>
            <a:off x="423333" y="1896084"/>
            <a:ext cx="3471333" cy="2270314"/>
          </a:xfrm>
          <a:prstGeom prst="rect">
            <a:avLst/>
          </a:prstGeom>
        </p:spPr>
      </p:pic>
      <p:sp>
        <p:nvSpPr>
          <p:cNvPr id="4" name="TextBox 3"/>
          <p:cNvSpPr txBox="1"/>
          <p:nvPr/>
        </p:nvSpPr>
        <p:spPr>
          <a:xfrm>
            <a:off x="423333" y="4114804"/>
            <a:ext cx="3471333" cy="954107"/>
          </a:xfrm>
          <a:prstGeom prst="rect">
            <a:avLst/>
          </a:prstGeom>
          <a:noFill/>
        </p:spPr>
        <p:txBody>
          <a:bodyPr wrap="square" rtlCol="0">
            <a:spAutoFit/>
          </a:bodyPr>
          <a:lstStyle/>
          <a:p>
            <a:pPr algn="ctr"/>
            <a:r>
              <a:rPr lang="en-US" sz="1400" dirty="0" smtClean="0"/>
              <a:t>Erasmus Darwin, 1731-1802</a:t>
            </a:r>
          </a:p>
          <a:p>
            <a:pPr algn="ctr"/>
            <a:r>
              <a:rPr lang="en-US" sz="1400" dirty="0" smtClean="0"/>
              <a:t>An Early Theorist on Variations in Species &amp;</a:t>
            </a:r>
          </a:p>
          <a:p>
            <a:pPr algn="ctr"/>
            <a:r>
              <a:rPr lang="en-US" sz="1400" dirty="0" smtClean="0"/>
              <a:t>Selective Breeding in Plants, Agriculture &amp; </a:t>
            </a:r>
          </a:p>
          <a:p>
            <a:pPr algn="ctr"/>
            <a:r>
              <a:rPr lang="en-US" sz="1400" dirty="0" smtClean="0"/>
              <a:t>Domestic Animals</a:t>
            </a:r>
            <a:endParaRPr lang="en-US" sz="1400" dirty="0"/>
          </a:p>
        </p:txBody>
      </p:sp>
      <p:pic>
        <p:nvPicPr>
          <p:cNvPr id="5" name="Picture 4"/>
          <p:cNvPicPr>
            <a:picLocks noChangeAspect="1"/>
          </p:cNvPicPr>
          <p:nvPr/>
        </p:nvPicPr>
        <p:blipFill>
          <a:blip r:embed="rId3"/>
          <a:stretch>
            <a:fillRect/>
          </a:stretch>
        </p:blipFill>
        <p:spPr>
          <a:xfrm>
            <a:off x="4301067" y="1791691"/>
            <a:ext cx="3731682" cy="2374707"/>
          </a:xfrm>
          <a:prstGeom prst="rect">
            <a:avLst/>
          </a:prstGeom>
        </p:spPr>
      </p:pic>
      <p:sp>
        <p:nvSpPr>
          <p:cNvPr id="6" name="TextBox 5"/>
          <p:cNvSpPr txBox="1"/>
          <p:nvPr/>
        </p:nvSpPr>
        <p:spPr>
          <a:xfrm>
            <a:off x="3894666" y="4131741"/>
            <a:ext cx="4385734" cy="738664"/>
          </a:xfrm>
          <a:prstGeom prst="rect">
            <a:avLst/>
          </a:prstGeom>
          <a:noFill/>
        </p:spPr>
        <p:txBody>
          <a:bodyPr wrap="square" rtlCol="0">
            <a:spAutoFit/>
          </a:bodyPr>
          <a:lstStyle/>
          <a:p>
            <a:pPr algn="ctr"/>
            <a:r>
              <a:rPr lang="en-US" sz="1400" dirty="0" smtClean="0"/>
              <a:t>Sir Charles Lyell, </a:t>
            </a:r>
            <a:r>
              <a:rPr lang="en-US" sz="1400" i="1" dirty="0" smtClean="0"/>
              <a:t>Principles of Geology</a:t>
            </a:r>
            <a:r>
              <a:rPr lang="en-US" sz="1400" dirty="0" smtClean="0"/>
              <a:t>, 1830</a:t>
            </a:r>
          </a:p>
          <a:p>
            <a:pPr algn="ctr"/>
            <a:r>
              <a:rPr lang="en-US" sz="1400" dirty="0" smtClean="0"/>
              <a:t>New Images of the Age and Complexity of Planet Earth</a:t>
            </a:r>
          </a:p>
          <a:p>
            <a:pPr algn="ctr"/>
            <a:r>
              <a:rPr lang="en-US" sz="1400" dirty="0" smtClean="0"/>
              <a:t> &amp; Hesitant Challenges to “Sacred” Biblical Narrative</a:t>
            </a:r>
            <a:endParaRPr lang="en-US" sz="1400" dirty="0"/>
          </a:p>
        </p:txBody>
      </p:sp>
      <p:sp>
        <p:nvSpPr>
          <p:cNvPr id="8" name="Donut 7"/>
          <p:cNvSpPr/>
          <p:nvPr/>
        </p:nvSpPr>
        <p:spPr>
          <a:xfrm>
            <a:off x="1507067" y="5435604"/>
            <a:ext cx="822960" cy="822960"/>
          </a:xfrm>
          <a:prstGeom prst="donut">
            <a:avLst>
              <a:gd name="adj" fmla="val 39463"/>
            </a:avLst>
          </a:prstGeom>
          <a:solidFill>
            <a:srgbClr val="008000"/>
          </a:solidFill>
          <a:ln/>
        </p:spPr>
        <p:style>
          <a:lnRef idx="1">
            <a:schemeClr val="accent1"/>
          </a:lnRef>
          <a:fillRef idx="3">
            <a:schemeClr val="accent1"/>
          </a:fillRef>
          <a:effectRef idx="2">
            <a:schemeClr val="accent1"/>
          </a:effectRef>
          <a:fontRef idx="minor">
            <a:schemeClr val="lt1"/>
          </a:fontRef>
        </p:style>
      </p:sp>
      <p:sp>
        <p:nvSpPr>
          <p:cNvPr id="9" name="Donut 8"/>
          <p:cNvSpPr/>
          <p:nvPr/>
        </p:nvSpPr>
        <p:spPr>
          <a:xfrm>
            <a:off x="5730240" y="5384805"/>
            <a:ext cx="822960" cy="822960"/>
          </a:xfrm>
          <a:prstGeom prst="donut">
            <a:avLst>
              <a:gd name="adj" fmla="val 39463"/>
            </a:avLst>
          </a:prstGeom>
          <a:solidFill>
            <a:srgbClr val="FFFF00"/>
          </a:solidFill>
          <a:ln/>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1727202" y="4978404"/>
            <a:ext cx="415498" cy="646331"/>
          </a:xfrm>
          <a:prstGeom prst="rect">
            <a:avLst/>
          </a:prstGeom>
          <a:noFill/>
        </p:spPr>
        <p:txBody>
          <a:bodyPr wrap="none" rtlCol="0">
            <a:spAutoFit/>
          </a:bodyPr>
          <a:lstStyle/>
          <a:p>
            <a:r>
              <a:rPr lang="en-US" dirty="0" smtClean="0">
                <a:latin typeface="ＭＳ ゴシック"/>
                <a:ea typeface="ＭＳ ゴシック"/>
                <a:cs typeface="ＭＳ ゴシック"/>
              </a:rPr>
              <a:t>∨</a:t>
            </a:r>
            <a:endParaRPr lang="en-US" dirty="0" smtClean="0"/>
          </a:p>
          <a:p>
            <a:endParaRPr lang="en-US" dirty="0"/>
          </a:p>
        </p:txBody>
      </p:sp>
      <p:sp>
        <p:nvSpPr>
          <p:cNvPr id="11" name="TextBox 10"/>
          <p:cNvSpPr txBox="1"/>
          <p:nvPr/>
        </p:nvSpPr>
        <p:spPr>
          <a:xfrm>
            <a:off x="5916503" y="4976974"/>
            <a:ext cx="450425" cy="646331"/>
          </a:xfrm>
          <a:prstGeom prst="rect">
            <a:avLst/>
          </a:prstGeom>
          <a:noFill/>
        </p:spPr>
        <p:txBody>
          <a:bodyPr wrap="square" rtlCol="0">
            <a:spAutoFit/>
          </a:bodyPr>
          <a:lstStyle/>
          <a:p>
            <a:r>
              <a:rPr lang="en-US" dirty="0" smtClean="0">
                <a:latin typeface="ＭＳ ゴシック"/>
                <a:ea typeface="ＭＳ ゴシック"/>
                <a:cs typeface="ＭＳ ゴシック"/>
              </a:rPr>
              <a:t>∨</a:t>
            </a:r>
            <a:endParaRPr lang="en-US" dirty="0" smtClean="0"/>
          </a:p>
          <a:p>
            <a:endParaRPr lang="en-US" dirty="0"/>
          </a:p>
        </p:txBody>
      </p:sp>
      <p:sp>
        <p:nvSpPr>
          <p:cNvPr id="12" name="TextBox 11"/>
          <p:cNvSpPr txBox="1"/>
          <p:nvPr/>
        </p:nvSpPr>
        <p:spPr>
          <a:xfrm>
            <a:off x="594087" y="6265336"/>
            <a:ext cx="3045149" cy="307777"/>
          </a:xfrm>
          <a:prstGeom prst="rect">
            <a:avLst/>
          </a:prstGeom>
          <a:noFill/>
        </p:spPr>
        <p:txBody>
          <a:bodyPr wrap="none" rtlCol="0">
            <a:spAutoFit/>
          </a:bodyPr>
          <a:lstStyle/>
          <a:p>
            <a:pPr algn="ctr"/>
            <a:r>
              <a:rPr lang="en-US" sz="1400" dirty="0" smtClean="0"/>
              <a:t>Family Tradition of Intellectual Ferment</a:t>
            </a:r>
            <a:endParaRPr lang="en-US" sz="1400" dirty="0"/>
          </a:p>
        </p:txBody>
      </p:sp>
      <p:sp>
        <p:nvSpPr>
          <p:cNvPr id="13" name="TextBox 12"/>
          <p:cNvSpPr txBox="1"/>
          <p:nvPr/>
        </p:nvSpPr>
        <p:spPr>
          <a:xfrm>
            <a:off x="5456452" y="6248402"/>
            <a:ext cx="1362172" cy="307777"/>
          </a:xfrm>
          <a:prstGeom prst="rect">
            <a:avLst/>
          </a:prstGeom>
          <a:noFill/>
        </p:spPr>
        <p:txBody>
          <a:bodyPr wrap="none" rtlCol="0">
            <a:spAutoFit/>
          </a:bodyPr>
          <a:lstStyle/>
          <a:p>
            <a:pPr algn="ctr"/>
            <a:r>
              <a:rPr lang="en-US" sz="1400" dirty="0" smtClean="0"/>
              <a:t>Turbulent Times</a:t>
            </a:r>
            <a:endParaRPr lang="en-US"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142460" y="506407"/>
            <a:ext cx="2843747" cy="738664"/>
          </a:xfrm>
          <a:prstGeom prst="rect">
            <a:avLst/>
          </a:prstGeom>
          <a:noFill/>
        </p:spPr>
        <p:txBody>
          <a:bodyPr wrap="none" rtlCol="0">
            <a:spAutoFit/>
          </a:bodyPr>
          <a:lstStyle/>
          <a:p>
            <a:pPr algn="ctr"/>
            <a:r>
              <a:rPr lang="en-US" sz="2400" b="1" u="sng" dirty="0" smtClean="0"/>
              <a:t>Darwin’s Big Chance:</a:t>
            </a:r>
          </a:p>
          <a:p>
            <a:pPr algn="ctr"/>
            <a:r>
              <a:rPr lang="en-US" b="1" i="1" dirty="0" smtClean="0">
                <a:solidFill>
                  <a:srgbClr val="008000"/>
                </a:solidFill>
              </a:rPr>
              <a:t>The Voyage of The Beagle</a:t>
            </a:r>
          </a:p>
        </p:txBody>
      </p:sp>
      <p:pic>
        <p:nvPicPr>
          <p:cNvPr id="3" name="Picture 2"/>
          <p:cNvPicPr>
            <a:picLocks noChangeAspect="1"/>
          </p:cNvPicPr>
          <p:nvPr/>
        </p:nvPicPr>
        <p:blipFill>
          <a:blip r:embed="rId2"/>
          <a:stretch>
            <a:fillRect/>
          </a:stretch>
        </p:blipFill>
        <p:spPr>
          <a:xfrm>
            <a:off x="230717" y="1245071"/>
            <a:ext cx="3975100" cy="2044700"/>
          </a:xfrm>
          <a:prstGeom prst="rect">
            <a:avLst/>
          </a:prstGeom>
        </p:spPr>
      </p:pic>
      <p:sp>
        <p:nvSpPr>
          <p:cNvPr id="5" name="TextBox 4"/>
          <p:cNvSpPr txBox="1"/>
          <p:nvPr/>
        </p:nvSpPr>
        <p:spPr>
          <a:xfrm>
            <a:off x="4205817" y="1524000"/>
            <a:ext cx="2354355" cy="369332"/>
          </a:xfrm>
          <a:prstGeom prst="rect">
            <a:avLst/>
          </a:prstGeom>
          <a:noFill/>
        </p:spPr>
        <p:txBody>
          <a:bodyPr wrap="none" rtlCol="0">
            <a:spAutoFit/>
          </a:bodyPr>
          <a:lstStyle/>
          <a:p>
            <a:pPr algn="ctr"/>
            <a:r>
              <a:rPr lang="en-US" dirty="0" smtClean="0"/>
              <a:t>The Route—1831-1836</a:t>
            </a:r>
            <a:endParaRPr lang="en-US" dirty="0"/>
          </a:p>
        </p:txBody>
      </p:sp>
      <p:pic>
        <p:nvPicPr>
          <p:cNvPr id="7" name="Picture 6"/>
          <p:cNvPicPr>
            <a:picLocks noChangeAspect="1"/>
          </p:cNvPicPr>
          <p:nvPr/>
        </p:nvPicPr>
        <p:blipFill>
          <a:blip r:embed="rId3"/>
          <a:stretch>
            <a:fillRect/>
          </a:stretch>
        </p:blipFill>
        <p:spPr>
          <a:xfrm>
            <a:off x="4655171" y="3489448"/>
            <a:ext cx="4251761" cy="2820335"/>
          </a:xfrm>
          <a:prstGeom prst="rect">
            <a:avLst/>
          </a:prstGeom>
        </p:spPr>
      </p:pic>
      <p:sp>
        <p:nvSpPr>
          <p:cNvPr id="8" name="TextBox 7"/>
          <p:cNvSpPr txBox="1"/>
          <p:nvPr/>
        </p:nvSpPr>
        <p:spPr>
          <a:xfrm>
            <a:off x="491067" y="4656667"/>
            <a:ext cx="3714750" cy="1477328"/>
          </a:xfrm>
          <a:prstGeom prst="rect">
            <a:avLst/>
          </a:prstGeom>
          <a:noFill/>
        </p:spPr>
        <p:txBody>
          <a:bodyPr wrap="square" rtlCol="0">
            <a:spAutoFit/>
          </a:bodyPr>
          <a:lstStyle/>
          <a:p>
            <a:r>
              <a:rPr lang="en-US" dirty="0" smtClean="0"/>
              <a:t>A </a:t>
            </a:r>
            <a:r>
              <a:rPr lang="en-US" dirty="0" err="1" smtClean="0"/>
              <a:t>watercolour</a:t>
            </a:r>
            <a:r>
              <a:rPr lang="en-US" dirty="0" smtClean="0"/>
              <a:t> by HMS Beagle's draughtsman, Conrad Martens. Painted during the survey of Tierra del Fuego, it depicts the Beagle being hailed by native </a:t>
            </a:r>
            <a:r>
              <a:rPr lang="en-US" dirty="0" err="1" smtClean="0"/>
              <a:t>Fuegians</a:t>
            </a:r>
            <a:r>
              <a:rPr lang="en-US" dirty="0" smtClean="0"/>
              <a: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onut 5"/>
          <p:cNvSpPr/>
          <p:nvPr/>
        </p:nvSpPr>
        <p:spPr>
          <a:xfrm>
            <a:off x="477519" y="362806"/>
            <a:ext cx="1332231" cy="1332231"/>
          </a:xfrm>
          <a:prstGeom prst="donut">
            <a:avLst>
              <a:gd name="adj" fmla="val 37139"/>
            </a:avLst>
          </a:prstGeom>
          <a:solidFill>
            <a:schemeClr val="bg1"/>
          </a:solidFill>
          <a:ln/>
        </p:spPr>
        <p:style>
          <a:lnRef idx="1">
            <a:schemeClr val="accent1"/>
          </a:lnRef>
          <a:fillRef idx="3">
            <a:schemeClr val="accent1"/>
          </a:fillRef>
          <a:effectRef idx="2">
            <a:schemeClr val="accent1"/>
          </a:effectRef>
          <a:fontRef idx="minor">
            <a:schemeClr val="lt1"/>
          </a:fontRef>
        </p:style>
      </p:sp>
      <p:pic>
        <p:nvPicPr>
          <p:cNvPr id="27" name="Picture 26" descr="charlesdarwin.jpg"/>
          <p:cNvPicPr>
            <a:picLocks noChangeAspect="1"/>
          </p:cNvPicPr>
          <p:nvPr/>
        </p:nvPicPr>
        <p:blipFill>
          <a:blip r:embed="rId2"/>
          <a:stretch>
            <a:fillRect/>
          </a:stretch>
        </p:blipFill>
        <p:spPr>
          <a:xfrm>
            <a:off x="3065661" y="1839668"/>
            <a:ext cx="3069543" cy="3403600"/>
          </a:xfrm>
          <a:prstGeom prst="rect">
            <a:avLst/>
          </a:prstGeom>
        </p:spPr>
      </p:pic>
      <p:grpSp>
        <p:nvGrpSpPr>
          <p:cNvPr id="2" name="Group 9"/>
          <p:cNvGrpSpPr/>
          <p:nvPr/>
        </p:nvGrpSpPr>
        <p:grpSpPr>
          <a:xfrm>
            <a:off x="1889125" y="331056"/>
            <a:ext cx="1773643" cy="1284397"/>
            <a:chOff x="3721100" y="739694"/>
            <a:chExt cx="1773643" cy="1284397"/>
          </a:xfrm>
        </p:grpSpPr>
        <p:sp>
          <p:nvSpPr>
            <p:cNvPr id="4" name="TextBox 3"/>
            <p:cNvSpPr txBox="1"/>
            <p:nvPr/>
          </p:nvSpPr>
          <p:spPr>
            <a:xfrm>
              <a:off x="4032173" y="739694"/>
              <a:ext cx="1158290" cy="584776"/>
            </a:xfrm>
            <a:prstGeom prst="rect">
              <a:avLst/>
            </a:prstGeom>
            <a:noFill/>
          </p:spPr>
          <p:txBody>
            <a:bodyPr wrap="none" rtlCol="0">
              <a:spAutoFit/>
            </a:bodyPr>
            <a:lstStyle/>
            <a:p>
              <a:pPr algn="ctr"/>
              <a:r>
                <a:rPr lang="en-US" sz="3200" dirty="0" smtClean="0"/>
                <a:t>South </a:t>
              </a:r>
            </a:p>
          </p:txBody>
        </p:sp>
        <p:sp>
          <p:nvSpPr>
            <p:cNvPr id="7" name="Rectangle 6"/>
            <p:cNvSpPr/>
            <p:nvPr/>
          </p:nvSpPr>
          <p:spPr>
            <a:xfrm>
              <a:off x="3721100" y="1088289"/>
              <a:ext cx="1773643" cy="584776"/>
            </a:xfrm>
            <a:prstGeom prst="rect">
              <a:avLst/>
            </a:prstGeom>
          </p:spPr>
          <p:txBody>
            <a:bodyPr wrap="none">
              <a:spAutoFit/>
            </a:bodyPr>
            <a:lstStyle/>
            <a:p>
              <a:pPr algn="ctr"/>
              <a:r>
                <a:rPr lang="en-US" sz="3200" dirty="0" smtClean="0"/>
                <a:t>American</a:t>
              </a:r>
            </a:p>
          </p:txBody>
        </p:sp>
        <p:sp>
          <p:nvSpPr>
            <p:cNvPr id="8" name="Rectangle 7"/>
            <p:cNvSpPr/>
            <p:nvPr/>
          </p:nvSpPr>
          <p:spPr>
            <a:xfrm>
              <a:off x="3843837" y="1439315"/>
              <a:ext cx="1553630" cy="584776"/>
            </a:xfrm>
            <a:prstGeom prst="rect">
              <a:avLst/>
            </a:prstGeom>
          </p:spPr>
          <p:txBody>
            <a:bodyPr wrap="none">
              <a:spAutoFit/>
            </a:bodyPr>
            <a:lstStyle/>
            <a:p>
              <a:pPr algn="ctr"/>
              <a:r>
                <a:rPr lang="en-US" sz="3200" dirty="0" smtClean="0"/>
                <a:t>Geology</a:t>
              </a:r>
              <a:endParaRPr lang="en-US" sz="3200" dirty="0"/>
            </a:p>
          </p:txBody>
        </p:sp>
      </p:grpSp>
      <p:sp>
        <p:nvSpPr>
          <p:cNvPr id="11" name="Donut 10"/>
          <p:cNvSpPr/>
          <p:nvPr/>
        </p:nvSpPr>
        <p:spPr>
          <a:xfrm>
            <a:off x="7233919" y="331056"/>
            <a:ext cx="1332231" cy="1332231"/>
          </a:xfrm>
          <a:prstGeom prst="donut">
            <a:avLst>
              <a:gd name="adj" fmla="val 37139"/>
            </a:avLst>
          </a:prstGeom>
          <a:ln/>
        </p:spPr>
        <p:style>
          <a:lnRef idx="1">
            <a:schemeClr val="accent1"/>
          </a:lnRef>
          <a:fillRef idx="3">
            <a:schemeClr val="accent1"/>
          </a:fillRef>
          <a:effectRef idx="2">
            <a:schemeClr val="accent1"/>
          </a:effectRef>
          <a:fontRef idx="minor">
            <a:schemeClr val="lt1"/>
          </a:fontRef>
        </p:style>
      </p:sp>
      <p:sp>
        <p:nvSpPr>
          <p:cNvPr id="12" name="Donut 11"/>
          <p:cNvSpPr/>
          <p:nvPr/>
        </p:nvSpPr>
        <p:spPr>
          <a:xfrm>
            <a:off x="191769" y="5165149"/>
            <a:ext cx="1332231" cy="1332231"/>
          </a:xfrm>
          <a:prstGeom prst="donut">
            <a:avLst>
              <a:gd name="adj" fmla="val 37139"/>
            </a:avLst>
          </a:prstGeom>
          <a:solidFill>
            <a:srgbClr val="FF0000"/>
          </a:solidFill>
          <a:ln/>
        </p:spPr>
        <p:style>
          <a:lnRef idx="1">
            <a:schemeClr val="accent1"/>
          </a:lnRef>
          <a:fillRef idx="3">
            <a:schemeClr val="accent1"/>
          </a:fillRef>
          <a:effectRef idx="2">
            <a:schemeClr val="accent1"/>
          </a:effectRef>
          <a:fontRef idx="minor">
            <a:schemeClr val="lt1"/>
          </a:fontRef>
        </p:style>
      </p:sp>
      <p:sp>
        <p:nvSpPr>
          <p:cNvPr id="13" name="Donut 12"/>
          <p:cNvSpPr/>
          <p:nvPr/>
        </p:nvSpPr>
        <p:spPr>
          <a:xfrm>
            <a:off x="7386319" y="5165149"/>
            <a:ext cx="1332231" cy="1332231"/>
          </a:xfrm>
          <a:prstGeom prst="donut">
            <a:avLst>
              <a:gd name="adj" fmla="val 37139"/>
            </a:avLst>
          </a:prstGeom>
          <a:solidFill>
            <a:srgbClr val="008000"/>
          </a:solidFill>
          <a:ln/>
        </p:spPr>
        <p:style>
          <a:lnRef idx="1">
            <a:schemeClr val="accent1"/>
          </a:lnRef>
          <a:fillRef idx="3">
            <a:schemeClr val="accent1"/>
          </a:fillRef>
          <a:effectRef idx="2">
            <a:schemeClr val="accent1"/>
          </a:effectRef>
          <a:fontRef idx="minor">
            <a:schemeClr val="lt1"/>
          </a:fontRef>
        </p:style>
      </p:sp>
      <p:grpSp>
        <p:nvGrpSpPr>
          <p:cNvPr id="3" name="Group 13"/>
          <p:cNvGrpSpPr/>
          <p:nvPr/>
        </p:nvGrpSpPr>
        <p:grpSpPr>
          <a:xfrm>
            <a:off x="5460276" y="321258"/>
            <a:ext cx="1773643" cy="1284397"/>
            <a:chOff x="3721100" y="739694"/>
            <a:chExt cx="1773643" cy="1284397"/>
          </a:xfrm>
        </p:grpSpPr>
        <p:sp>
          <p:nvSpPr>
            <p:cNvPr id="15" name="TextBox 14"/>
            <p:cNvSpPr txBox="1"/>
            <p:nvPr/>
          </p:nvSpPr>
          <p:spPr>
            <a:xfrm>
              <a:off x="4032173" y="739694"/>
              <a:ext cx="1158290" cy="584776"/>
            </a:xfrm>
            <a:prstGeom prst="rect">
              <a:avLst/>
            </a:prstGeom>
            <a:noFill/>
          </p:spPr>
          <p:txBody>
            <a:bodyPr wrap="none" rtlCol="0">
              <a:spAutoFit/>
            </a:bodyPr>
            <a:lstStyle/>
            <a:p>
              <a:pPr algn="ctr"/>
              <a:r>
                <a:rPr lang="en-US" sz="3200" dirty="0" smtClean="0"/>
                <a:t>South </a:t>
              </a:r>
            </a:p>
          </p:txBody>
        </p:sp>
        <p:sp>
          <p:nvSpPr>
            <p:cNvPr id="16" name="Rectangle 15"/>
            <p:cNvSpPr/>
            <p:nvPr/>
          </p:nvSpPr>
          <p:spPr>
            <a:xfrm>
              <a:off x="3721100" y="1088289"/>
              <a:ext cx="1773643" cy="584776"/>
            </a:xfrm>
            <a:prstGeom prst="rect">
              <a:avLst/>
            </a:prstGeom>
          </p:spPr>
          <p:txBody>
            <a:bodyPr wrap="none">
              <a:spAutoFit/>
            </a:bodyPr>
            <a:lstStyle/>
            <a:p>
              <a:pPr algn="ctr"/>
              <a:r>
                <a:rPr lang="en-US" sz="3200" dirty="0" smtClean="0"/>
                <a:t>American</a:t>
              </a:r>
            </a:p>
          </p:txBody>
        </p:sp>
        <p:sp>
          <p:nvSpPr>
            <p:cNvPr id="17" name="Rectangle 16"/>
            <p:cNvSpPr/>
            <p:nvPr/>
          </p:nvSpPr>
          <p:spPr>
            <a:xfrm>
              <a:off x="4113142" y="1439315"/>
              <a:ext cx="1015021" cy="584776"/>
            </a:xfrm>
            <a:prstGeom prst="rect">
              <a:avLst/>
            </a:prstGeom>
          </p:spPr>
          <p:txBody>
            <a:bodyPr wrap="none">
              <a:spAutoFit/>
            </a:bodyPr>
            <a:lstStyle/>
            <a:p>
              <a:pPr algn="ctr"/>
              <a:r>
                <a:rPr lang="en-US" sz="3200" dirty="0" smtClean="0"/>
                <a:t>Flora</a:t>
              </a:r>
              <a:endParaRPr lang="en-US" sz="3200" dirty="0"/>
            </a:p>
          </p:txBody>
        </p:sp>
      </p:grpSp>
      <p:grpSp>
        <p:nvGrpSpPr>
          <p:cNvPr id="5" name="Group 21"/>
          <p:cNvGrpSpPr/>
          <p:nvPr/>
        </p:nvGrpSpPr>
        <p:grpSpPr>
          <a:xfrm>
            <a:off x="5391949" y="5411160"/>
            <a:ext cx="1910299" cy="935802"/>
            <a:chOff x="3652773" y="1088289"/>
            <a:chExt cx="1910299" cy="935802"/>
          </a:xfrm>
        </p:grpSpPr>
        <p:sp>
          <p:nvSpPr>
            <p:cNvPr id="24" name="Rectangle 23"/>
            <p:cNvSpPr/>
            <p:nvPr/>
          </p:nvSpPr>
          <p:spPr>
            <a:xfrm>
              <a:off x="3652773" y="1088289"/>
              <a:ext cx="1910299" cy="584776"/>
            </a:xfrm>
            <a:prstGeom prst="rect">
              <a:avLst/>
            </a:prstGeom>
          </p:spPr>
          <p:txBody>
            <a:bodyPr wrap="none">
              <a:spAutoFit/>
            </a:bodyPr>
            <a:lstStyle/>
            <a:p>
              <a:pPr algn="ctr"/>
              <a:r>
                <a:rPr lang="en-US" sz="3200" dirty="0" smtClean="0"/>
                <a:t>Galapagos</a:t>
              </a:r>
            </a:p>
          </p:txBody>
        </p:sp>
        <p:sp>
          <p:nvSpPr>
            <p:cNvPr id="25" name="Rectangle 24"/>
            <p:cNvSpPr/>
            <p:nvPr/>
          </p:nvSpPr>
          <p:spPr>
            <a:xfrm>
              <a:off x="3902248" y="1439315"/>
              <a:ext cx="1436812" cy="584776"/>
            </a:xfrm>
            <a:prstGeom prst="rect">
              <a:avLst/>
            </a:prstGeom>
          </p:spPr>
          <p:txBody>
            <a:bodyPr wrap="none">
              <a:spAutoFit/>
            </a:bodyPr>
            <a:lstStyle/>
            <a:p>
              <a:pPr algn="ctr"/>
              <a:r>
                <a:rPr lang="en-US" sz="3200" dirty="0" smtClean="0"/>
                <a:t>Finches</a:t>
              </a:r>
            </a:p>
          </p:txBody>
        </p:sp>
      </p:grpSp>
      <p:grpSp>
        <p:nvGrpSpPr>
          <p:cNvPr id="9" name="Group 25"/>
          <p:cNvGrpSpPr/>
          <p:nvPr/>
        </p:nvGrpSpPr>
        <p:grpSpPr>
          <a:xfrm>
            <a:off x="1618176" y="5243268"/>
            <a:ext cx="1773643" cy="1284397"/>
            <a:chOff x="3721100" y="739694"/>
            <a:chExt cx="1773643" cy="1284397"/>
          </a:xfrm>
        </p:grpSpPr>
        <p:sp>
          <p:nvSpPr>
            <p:cNvPr id="28" name="TextBox 27"/>
            <p:cNvSpPr txBox="1"/>
            <p:nvPr/>
          </p:nvSpPr>
          <p:spPr>
            <a:xfrm>
              <a:off x="4032173" y="739694"/>
              <a:ext cx="1158290" cy="584776"/>
            </a:xfrm>
            <a:prstGeom prst="rect">
              <a:avLst/>
            </a:prstGeom>
            <a:noFill/>
          </p:spPr>
          <p:txBody>
            <a:bodyPr wrap="none" rtlCol="0">
              <a:spAutoFit/>
            </a:bodyPr>
            <a:lstStyle/>
            <a:p>
              <a:pPr algn="ctr"/>
              <a:r>
                <a:rPr lang="en-US" sz="3200" dirty="0" smtClean="0"/>
                <a:t>South </a:t>
              </a:r>
            </a:p>
          </p:txBody>
        </p:sp>
        <p:sp>
          <p:nvSpPr>
            <p:cNvPr id="29" name="Rectangle 28"/>
            <p:cNvSpPr/>
            <p:nvPr/>
          </p:nvSpPr>
          <p:spPr>
            <a:xfrm>
              <a:off x="3721100" y="1088289"/>
              <a:ext cx="1773643" cy="584776"/>
            </a:xfrm>
            <a:prstGeom prst="rect">
              <a:avLst/>
            </a:prstGeom>
          </p:spPr>
          <p:txBody>
            <a:bodyPr wrap="none">
              <a:spAutoFit/>
            </a:bodyPr>
            <a:lstStyle/>
            <a:p>
              <a:pPr algn="ctr"/>
              <a:r>
                <a:rPr lang="en-US" sz="3200" dirty="0" smtClean="0"/>
                <a:t>American</a:t>
              </a:r>
            </a:p>
          </p:txBody>
        </p:sp>
        <p:sp>
          <p:nvSpPr>
            <p:cNvPr id="30" name="Rectangle 29"/>
            <p:cNvSpPr/>
            <p:nvPr/>
          </p:nvSpPr>
          <p:spPr>
            <a:xfrm>
              <a:off x="4027380" y="1439315"/>
              <a:ext cx="1186543" cy="584776"/>
            </a:xfrm>
            <a:prstGeom prst="rect">
              <a:avLst/>
            </a:prstGeom>
          </p:spPr>
          <p:txBody>
            <a:bodyPr wrap="none">
              <a:spAutoFit/>
            </a:bodyPr>
            <a:lstStyle/>
            <a:p>
              <a:pPr algn="ctr"/>
              <a:r>
                <a:rPr lang="en-US" sz="3200" dirty="0" smtClean="0"/>
                <a:t>Fauna</a:t>
              </a:r>
              <a:endParaRPr lang="en-US" sz="3200" dirty="0"/>
            </a:p>
          </p:txBody>
        </p:sp>
      </p:grpSp>
      <p:pic>
        <p:nvPicPr>
          <p:cNvPr id="31" name="Picture 30" descr="charlesdarwin.jpg"/>
          <p:cNvPicPr>
            <a:picLocks noChangeAspect="1"/>
          </p:cNvPicPr>
          <p:nvPr/>
        </p:nvPicPr>
        <p:blipFill>
          <a:blip r:embed="rId2"/>
          <a:stretch>
            <a:fillRect/>
          </a:stretch>
        </p:blipFill>
        <p:spPr>
          <a:xfrm>
            <a:off x="3071664" y="1839668"/>
            <a:ext cx="3069543" cy="3403600"/>
          </a:xfrm>
          <a:prstGeom prst="rect">
            <a:avLst/>
          </a:prstGeom>
          <a:blipFill rotWithShape="1">
            <a:blip r:embed="rId2">
              <a:alphaModFix amt="50000"/>
            </a:blip>
            <a:stretch>
              <a:fillRect/>
            </a:stretch>
          </a:blipFill>
        </p:spPr>
      </p:pic>
      <p:grpSp>
        <p:nvGrpSpPr>
          <p:cNvPr id="10" name="Group 35"/>
          <p:cNvGrpSpPr/>
          <p:nvPr/>
        </p:nvGrpSpPr>
        <p:grpSpPr>
          <a:xfrm rot="10800000">
            <a:off x="4155217" y="2459226"/>
            <a:ext cx="831418" cy="368378"/>
            <a:chOff x="1186592" y="2275037"/>
            <a:chExt cx="831418" cy="368378"/>
          </a:xfrm>
        </p:grpSpPr>
        <p:sp>
          <p:nvSpPr>
            <p:cNvPr id="32" name="Magnetic Disk 31"/>
            <p:cNvSpPr/>
            <p:nvPr/>
          </p:nvSpPr>
          <p:spPr>
            <a:xfrm flipV="1">
              <a:off x="1189666" y="2476283"/>
              <a:ext cx="828344" cy="58578"/>
            </a:xfrm>
            <a:prstGeom prst="flowChartMagneticDisk">
              <a:avLst/>
            </a:prstGeom>
            <a:solidFill>
              <a:srgbClr val="3366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Magnetic Disk 32"/>
            <p:cNvSpPr/>
            <p:nvPr/>
          </p:nvSpPr>
          <p:spPr>
            <a:xfrm flipV="1">
              <a:off x="1186592" y="2582258"/>
              <a:ext cx="828344" cy="61157"/>
            </a:xfrm>
            <a:prstGeom prst="flowChartMagneticDisk">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Magnetic Disk 33"/>
            <p:cNvSpPr/>
            <p:nvPr/>
          </p:nvSpPr>
          <p:spPr>
            <a:xfrm flipV="1">
              <a:off x="1186592" y="2367717"/>
              <a:ext cx="828344" cy="61157"/>
            </a:xfrm>
            <a:prstGeom prst="flowChartMagneticDisk">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Magnetic Disk 34"/>
            <p:cNvSpPr/>
            <p:nvPr/>
          </p:nvSpPr>
          <p:spPr>
            <a:xfrm flipV="1">
              <a:off x="1186592" y="2275037"/>
              <a:ext cx="828344" cy="61157"/>
            </a:xfrm>
            <a:prstGeom prst="flowChartMagneticDisk">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27"/>
                                        </p:tgtEl>
                                        <p:attrNameLst>
                                          <p:attrName>style.opacity</p:attrName>
                                        </p:attrNameLst>
                                      </p:cBhvr>
                                      <p:to>
                                        <p:strVal val="0.5"/>
                                      </p:to>
                                    </p:set>
                                    <p:animEffect filter="image" prLst="opacity: 0.5">
                                      <p:cBhvr rctx="IE">
                                        <p:cTn id="39" dur="indefinite"/>
                                        <p:tgtEl>
                                          <p:spTgt spid="27"/>
                                        </p:tgtEl>
                                      </p:cBhvr>
                                    </p:animEffect>
                                  </p:childTnLst>
                                </p:cTn>
                              </p:par>
                              <p:par>
                                <p:cTn id="40" presetID="10" presetClass="exit" presetSubtype="0" fill="hold" nodeType="withEffect">
                                  <p:stCondLst>
                                    <p:cond delay="0"/>
                                  </p:stCondLst>
                                  <p:childTnLst>
                                    <p:animEffect transition="out" filter="fade">
                                      <p:cBhvr>
                                        <p:cTn id="41" dur="1000"/>
                                        <p:tgtEl>
                                          <p:spTgt spid="31"/>
                                        </p:tgtEl>
                                      </p:cBhvr>
                                    </p:animEffect>
                                    <p:set>
                                      <p:cBhvr>
                                        <p:cTn id="42" dur="1" fill="hold">
                                          <p:stCondLst>
                                            <p:cond delay="999"/>
                                          </p:stCondLst>
                                        </p:cTn>
                                        <p:tgtEl>
                                          <p:spTgt spid="31"/>
                                        </p:tgtEl>
                                        <p:attrNameLst>
                                          <p:attrName>style.visibility</p:attrName>
                                        </p:attrNameLst>
                                      </p:cBhvr>
                                      <p:to>
                                        <p:strVal val="hidden"/>
                                      </p:to>
                                    </p:set>
                                  </p:childTnLst>
                                </p:cTn>
                              </p:par>
                            </p:childTnLst>
                          </p:cTn>
                        </p:par>
                        <p:par>
                          <p:cTn id="43" fill="hold">
                            <p:stCondLst>
                              <p:cond delay="1000"/>
                            </p:stCondLst>
                            <p:childTnLst>
                              <p:par>
                                <p:cTn id="44" presetID="10" presetClass="exit" presetSubtype="0" fill="hold" nodeType="afterEffect">
                                  <p:stCondLst>
                                    <p:cond delay="0"/>
                                  </p:stCondLst>
                                  <p:childTnLst>
                                    <p:animEffect transition="out" filter="fade">
                                      <p:cBhvr>
                                        <p:cTn id="45" dur="1000"/>
                                        <p:tgtEl>
                                          <p:spTgt spid="2"/>
                                        </p:tgtEl>
                                      </p:cBhvr>
                                    </p:animEffect>
                                    <p:set>
                                      <p:cBhvr>
                                        <p:cTn id="46" dur="1" fill="hold">
                                          <p:stCondLst>
                                            <p:cond delay="999"/>
                                          </p:stCondLst>
                                        </p:cTn>
                                        <p:tgtEl>
                                          <p:spTgt spid="2"/>
                                        </p:tgtEl>
                                        <p:attrNameLst>
                                          <p:attrName>style.visibility</p:attrName>
                                        </p:attrNameLst>
                                      </p:cBhvr>
                                      <p:to>
                                        <p:strVal val="hidden"/>
                                      </p:to>
                                    </p:set>
                                  </p:childTnLst>
                                </p:cTn>
                              </p:par>
                              <p:par>
                                <p:cTn id="47" presetID="0" presetClass="path" presetSubtype="0" accel="50000" decel="50000" fill="hold" nodeType="withEffect">
                                  <p:stCondLst>
                                    <p:cond delay="0"/>
                                  </p:stCondLst>
                                  <p:childTnLst>
                                    <p:animMotion origin="layout" path="M 0 0.00046 L 0.37847 0.23657 " pathEditMode="relative" rAng="0" ptsTypes="AA">
                                      <p:cBhvr>
                                        <p:cTn id="48" dur="1000" fill="hold"/>
                                        <p:tgtEl>
                                          <p:spTgt spid="6"/>
                                        </p:tgtEl>
                                        <p:attrNameLst>
                                          <p:attrName>ppt_x</p:attrName>
                                          <p:attrName>ppt_y</p:attrName>
                                        </p:attrNameLst>
                                      </p:cBhvr>
                                      <p:rCtr x="189" y="118"/>
                                    </p:animMotion>
                                  </p:childTnLst>
                                </p:cTn>
                              </p:par>
                            </p:childTnLst>
                          </p:cTn>
                        </p:par>
                        <p:par>
                          <p:cTn id="49" fill="hold">
                            <p:stCondLst>
                              <p:cond delay="2000"/>
                            </p:stCondLst>
                            <p:childTnLst>
                              <p:par>
                                <p:cTn id="50" presetID="10" presetClass="exit" presetSubtype="0" fill="hold" nodeType="afterEffect">
                                  <p:stCondLst>
                                    <p:cond delay="0"/>
                                  </p:stCondLst>
                                  <p:childTnLst>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cTn>
                              </p:par>
                            </p:childTnLst>
                          </p:cTn>
                        </p:par>
                        <p:par>
                          <p:cTn id="53" fill="hold">
                            <p:stCondLst>
                              <p:cond delay="3000"/>
                            </p:stCondLst>
                            <p:childTnLst>
                              <p:par>
                                <p:cTn id="54" presetID="10" presetClass="exit" presetSubtype="0" fill="hold" nodeType="afterEffect">
                                  <p:stCondLst>
                                    <p:cond delay="0"/>
                                  </p:stCondLst>
                                  <p:childTnLst>
                                    <p:animEffect transition="out" filter="fade">
                                      <p:cBhvr>
                                        <p:cTn id="55" dur="1000"/>
                                        <p:tgtEl>
                                          <p:spTgt spid="3"/>
                                        </p:tgtEl>
                                      </p:cBhvr>
                                    </p:animEffect>
                                    <p:set>
                                      <p:cBhvr>
                                        <p:cTn id="56" dur="1" fill="hold">
                                          <p:stCondLst>
                                            <p:cond delay="999"/>
                                          </p:stCondLst>
                                        </p:cTn>
                                        <p:tgtEl>
                                          <p:spTgt spid="3"/>
                                        </p:tgtEl>
                                        <p:attrNameLst>
                                          <p:attrName>style.visibility</p:attrName>
                                        </p:attrNameLst>
                                      </p:cBhvr>
                                      <p:to>
                                        <p:strVal val="hidden"/>
                                      </p:to>
                                    </p:set>
                                  </p:childTnLst>
                                </p:cTn>
                              </p:par>
                              <p:par>
                                <p:cTn id="57" presetID="0" presetClass="path" presetSubtype="0" accel="50000" decel="50000" fill="hold" nodeType="withEffect">
                                  <p:stCondLst>
                                    <p:cond delay="0"/>
                                  </p:stCondLst>
                                  <p:childTnLst>
                                    <p:animMotion origin="layout" path="M 1.66667E-6 -2.59259E-6 L -0.3592 0.23635 " pathEditMode="relative" ptsTypes="AA">
                                      <p:cBhvr>
                                        <p:cTn id="58" dur="1000" fill="hold"/>
                                        <p:tgtEl>
                                          <p:spTgt spid="11"/>
                                        </p:tgtEl>
                                        <p:attrNameLst>
                                          <p:attrName>ppt_x</p:attrName>
                                          <p:attrName>ppt_y</p:attrName>
                                        </p:attrNameLst>
                                      </p:cBhvr>
                                    </p:animMotion>
                                  </p:childTnLst>
                                </p:cTn>
                              </p:par>
                            </p:childTnLst>
                          </p:cTn>
                        </p:par>
                        <p:par>
                          <p:cTn id="59" fill="hold">
                            <p:stCondLst>
                              <p:cond delay="4000"/>
                            </p:stCondLst>
                            <p:childTnLst>
                              <p:par>
                                <p:cTn id="60" presetID="10" presetClass="exit" presetSubtype="0" fill="hold" nodeType="afterEffect">
                                  <p:stCondLst>
                                    <p:cond delay="0"/>
                                  </p:stCondLst>
                                  <p:childTnLst>
                                    <p:animEffect transition="out" filter="fade">
                                      <p:cBhvr>
                                        <p:cTn id="61" dur="1000"/>
                                        <p:tgtEl>
                                          <p:spTgt spid="11"/>
                                        </p:tgtEl>
                                      </p:cBhvr>
                                    </p:animEffect>
                                    <p:set>
                                      <p:cBhvr>
                                        <p:cTn id="62" dur="1" fill="hold">
                                          <p:stCondLst>
                                            <p:cond delay="999"/>
                                          </p:stCondLst>
                                        </p:cTn>
                                        <p:tgtEl>
                                          <p:spTgt spid="11"/>
                                        </p:tgtEl>
                                        <p:attrNameLst>
                                          <p:attrName>style.visibility</p:attrName>
                                        </p:attrNameLst>
                                      </p:cBhvr>
                                      <p:to>
                                        <p:strVal val="hidden"/>
                                      </p:to>
                                    </p:set>
                                  </p:childTnLst>
                                </p:cTn>
                              </p:par>
                            </p:childTnLst>
                          </p:cTn>
                        </p:par>
                        <p:par>
                          <p:cTn id="63" fill="hold">
                            <p:stCondLst>
                              <p:cond delay="5000"/>
                            </p:stCondLst>
                            <p:childTnLst>
                              <p:par>
                                <p:cTn id="64" presetID="10" presetClass="exit" presetSubtype="0" fill="hold" nodeType="afterEffect">
                                  <p:stCondLst>
                                    <p:cond delay="0"/>
                                  </p:stCondLst>
                                  <p:childTnLst>
                                    <p:animEffect transition="out" filter="fade">
                                      <p:cBhvr>
                                        <p:cTn id="65" dur="1000"/>
                                        <p:tgtEl>
                                          <p:spTgt spid="9"/>
                                        </p:tgtEl>
                                      </p:cBhvr>
                                    </p:animEffect>
                                    <p:set>
                                      <p:cBhvr>
                                        <p:cTn id="66" dur="1" fill="hold">
                                          <p:stCondLst>
                                            <p:cond delay="999"/>
                                          </p:stCondLst>
                                        </p:cTn>
                                        <p:tgtEl>
                                          <p:spTgt spid="9"/>
                                        </p:tgtEl>
                                        <p:attrNameLst>
                                          <p:attrName>style.visibility</p:attrName>
                                        </p:attrNameLst>
                                      </p:cBhvr>
                                      <p:to>
                                        <p:strVal val="hidden"/>
                                      </p:to>
                                    </p:set>
                                  </p:childTnLst>
                                </p:cTn>
                              </p:par>
                              <p:par>
                                <p:cTn id="67" presetID="0" presetClass="path" presetSubtype="0" accel="50000" decel="50000" fill="hold" nodeType="withEffect">
                                  <p:stCondLst>
                                    <p:cond delay="0"/>
                                  </p:stCondLst>
                                  <p:childTnLst>
                                    <p:animMotion origin="layout" path="M 2.22222E-6 -7.40741E-7 L 0.41337 -0.46041 " pathEditMode="relative" ptsTypes="AA">
                                      <p:cBhvr>
                                        <p:cTn id="68" dur="1000" fill="hold"/>
                                        <p:tgtEl>
                                          <p:spTgt spid="12"/>
                                        </p:tgtEl>
                                        <p:attrNameLst>
                                          <p:attrName>ppt_x</p:attrName>
                                          <p:attrName>ppt_y</p:attrName>
                                        </p:attrNameLst>
                                      </p:cBhvr>
                                    </p:animMotion>
                                  </p:childTnLst>
                                </p:cTn>
                              </p:par>
                            </p:childTnLst>
                          </p:cTn>
                        </p:par>
                        <p:par>
                          <p:cTn id="69" fill="hold">
                            <p:stCondLst>
                              <p:cond delay="6000"/>
                            </p:stCondLst>
                            <p:childTnLst>
                              <p:par>
                                <p:cTn id="70" presetID="10" presetClass="exit" presetSubtype="0" fill="hold" nodeType="afterEffect">
                                  <p:stCondLst>
                                    <p:cond delay="0"/>
                                  </p:stCondLst>
                                  <p:childTnLst>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childTnLst>
                          </p:cTn>
                        </p:par>
                        <p:par>
                          <p:cTn id="73" fill="hold">
                            <p:stCondLst>
                              <p:cond delay="7000"/>
                            </p:stCondLst>
                            <p:childTnLst>
                              <p:par>
                                <p:cTn id="74" presetID="10" presetClass="exit" presetSubtype="0" fill="hold" nodeType="afterEffect">
                                  <p:stCondLst>
                                    <p:cond delay="0"/>
                                  </p:stCondLst>
                                  <p:childTnLst>
                                    <p:animEffect transition="out" filter="fade">
                                      <p:cBhvr>
                                        <p:cTn id="75" dur="1000"/>
                                        <p:tgtEl>
                                          <p:spTgt spid="5"/>
                                        </p:tgtEl>
                                      </p:cBhvr>
                                    </p:animEffect>
                                    <p:set>
                                      <p:cBhvr>
                                        <p:cTn id="76" dur="1" fill="hold">
                                          <p:stCondLst>
                                            <p:cond delay="999"/>
                                          </p:stCondLst>
                                        </p:cTn>
                                        <p:tgtEl>
                                          <p:spTgt spid="5"/>
                                        </p:tgtEl>
                                        <p:attrNameLst>
                                          <p:attrName>style.visibility</p:attrName>
                                        </p:attrNameLst>
                                      </p:cBhvr>
                                      <p:to>
                                        <p:strVal val="hidden"/>
                                      </p:to>
                                    </p:set>
                                  </p:childTnLst>
                                </p:cTn>
                              </p:par>
                              <p:par>
                                <p:cTn id="77" presetID="0" presetClass="path" presetSubtype="0" accel="50000" decel="50000" fill="hold" nodeType="withEffect">
                                  <p:stCondLst>
                                    <p:cond delay="0"/>
                                  </p:stCondLst>
                                  <p:childTnLst>
                                    <p:animMotion origin="layout" path="M 4.44444E-6 -1.48148E-6 L -0.37327 -0.46042 " pathEditMode="relative" rAng="0" ptsTypes="AA">
                                      <p:cBhvr>
                                        <p:cTn id="78" dur="1000" fill="hold"/>
                                        <p:tgtEl>
                                          <p:spTgt spid="13"/>
                                        </p:tgtEl>
                                        <p:attrNameLst>
                                          <p:attrName>ppt_x</p:attrName>
                                          <p:attrName>ppt_y</p:attrName>
                                        </p:attrNameLst>
                                      </p:cBhvr>
                                      <p:rCtr x="-187" y="-230"/>
                                    </p:animMotion>
                                  </p:childTnLst>
                                </p:cTn>
                              </p:par>
                            </p:childTnLst>
                          </p:cTn>
                        </p:par>
                        <p:par>
                          <p:cTn id="79" fill="hold">
                            <p:stCondLst>
                              <p:cond delay="8000"/>
                            </p:stCondLst>
                            <p:childTnLst>
                              <p:par>
                                <p:cTn id="80" presetID="10" presetClass="exit" presetSubtype="0" fill="hold" nodeType="afterEffect">
                                  <p:stCondLst>
                                    <p:cond delay="0"/>
                                  </p:stCondLst>
                                  <p:childTnLst>
                                    <p:animEffect transition="out" filter="fade">
                                      <p:cBhvr>
                                        <p:cTn id="81" dur="1000"/>
                                        <p:tgtEl>
                                          <p:spTgt spid="13"/>
                                        </p:tgtEl>
                                      </p:cBhvr>
                                    </p:animEffect>
                                    <p:set>
                                      <p:cBhvr>
                                        <p:cTn id="82" dur="1" fill="hold">
                                          <p:stCondLst>
                                            <p:cond delay="999"/>
                                          </p:stCondLst>
                                        </p:cTn>
                                        <p:tgtEl>
                                          <p:spTgt spid="13"/>
                                        </p:tgtEl>
                                        <p:attrNameLst>
                                          <p:attrName>style.visibility</p:attrName>
                                        </p:attrNameLst>
                                      </p:cBhvr>
                                      <p:to>
                                        <p:strVal val="hidden"/>
                                      </p:to>
                                    </p:set>
                                  </p:childTnLst>
                                </p:cTn>
                              </p:par>
                            </p:childTnLst>
                          </p:cTn>
                        </p:par>
                        <p:par>
                          <p:cTn id="83" fill="hold">
                            <p:stCondLst>
                              <p:cond delay="9000"/>
                            </p:stCondLst>
                            <p:childTnLst>
                              <p:par>
                                <p:cTn id="84" presetID="10" presetClass="entr" presetSubtype="0" fill="hold"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harlesdarwin.jpg"/>
          <p:cNvPicPr>
            <a:picLocks noChangeAspect="1"/>
          </p:cNvPicPr>
          <p:nvPr/>
        </p:nvPicPr>
        <p:blipFill>
          <a:blip r:embed="rId2"/>
          <a:stretch>
            <a:fillRect/>
          </a:stretch>
        </p:blipFill>
        <p:spPr>
          <a:xfrm>
            <a:off x="192321" y="2049299"/>
            <a:ext cx="1862849" cy="2065582"/>
          </a:xfrm>
          <a:prstGeom prst="rect">
            <a:avLst/>
          </a:prstGeom>
          <a:blipFill rotWithShape="1">
            <a:blip r:embed="rId2">
              <a:alphaModFix amt="50000"/>
            </a:blip>
            <a:stretch>
              <a:fillRect/>
            </a:stretch>
          </a:blipFill>
        </p:spPr>
      </p:pic>
      <p:grpSp>
        <p:nvGrpSpPr>
          <p:cNvPr id="3" name="Group 2"/>
          <p:cNvGrpSpPr/>
          <p:nvPr/>
        </p:nvGrpSpPr>
        <p:grpSpPr>
          <a:xfrm rot="10800000">
            <a:off x="850675" y="2413545"/>
            <a:ext cx="504573" cy="223562"/>
            <a:chOff x="1186592" y="2275037"/>
            <a:chExt cx="831418" cy="368378"/>
          </a:xfrm>
        </p:grpSpPr>
        <p:sp>
          <p:nvSpPr>
            <p:cNvPr id="4" name="Magnetic Disk 3"/>
            <p:cNvSpPr/>
            <p:nvPr/>
          </p:nvSpPr>
          <p:spPr>
            <a:xfrm flipV="1">
              <a:off x="1189666" y="2476283"/>
              <a:ext cx="828344" cy="58578"/>
            </a:xfrm>
            <a:prstGeom prst="flowChartMagneticDisk">
              <a:avLst/>
            </a:prstGeom>
            <a:solidFill>
              <a:srgbClr val="3366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Magnetic Disk 4"/>
            <p:cNvSpPr/>
            <p:nvPr/>
          </p:nvSpPr>
          <p:spPr>
            <a:xfrm flipV="1">
              <a:off x="1186592" y="2582258"/>
              <a:ext cx="828344" cy="61157"/>
            </a:xfrm>
            <a:prstGeom prst="flowChartMagneticDisk">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agnetic Disk 5"/>
            <p:cNvSpPr/>
            <p:nvPr/>
          </p:nvSpPr>
          <p:spPr>
            <a:xfrm flipV="1">
              <a:off x="1186592" y="2367717"/>
              <a:ext cx="828344" cy="61157"/>
            </a:xfrm>
            <a:prstGeom prst="flowChartMagneticDisk">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Magnetic Disk 6"/>
            <p:cNvSpPr/>
            <p:nvPr/>
          </p:nvSpPr>
          <p:spPr>
            <a:xfrm flipV="1">
              <a:off x="1186592" y="2275037"/>
              <a:ext cx="828344" cy="61157"/>
            </a:xfrm>
            <a:prstGeom prst="flowChartMagneticDisk">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down house.jpg"/>
          <p:cNvPicPr>
            <a:picLocks noChangeAspect="1"/>
          </p:cNvPicPr>
          <p:nvPr/>
        </p:nvPicPr>
        <p:blipFill>
          <a:blip r:embed="rId3"/>
          <a:srcRect l="3750" r="7500"/>
          <a:stretch>
            <a:fillRect/>
          </a:stretch>
        </p:blipFill>
        <p:spPr>
          <a:xfrm>
            <a:off x="2362261" y="1797727"/>
            <a:ext cx="4302267" cy="3217610"/>
          </a:xfrm>
          <a:prstGeom prst="rect">
            <a:avLst/>
          </a:prstGeom>
        </p:spPr>
      </p:pic>
      <p:sp>
        <p:nvSpPr>
          <p:cNvPr id="9" name="TextBox 8"/>
          <p:cNvSpPr txBox="1"/>
          <p:nvPr/>
        </p:nvSpPr>
        <p:spPr>
          <a:xfrm>
            <a:off x="2878330" y="4982347"/>
            <a:ext cx="3531736" cy="307777"/>
          </a:xfrm>
          <a:prstGeom prst="rect">
            <a:avLst/>
          </a:prstGeom>
          <a:noFill/>
        </p:spPr>
        <p:txBody>
          <a:bodyPr wrap="none" rtlCol="0">
            <a:spAutoFit/>
          </a:bodyPr>
          <a:lstStyle/>
          <a:p>
            <a:pPr algn="ctr"/>
            <a:r>
              <a:rPr lang="en-US" sz="1400" dirty="0" smtClean="0"/>
              <a:t>Darwin’s Home at Down House, Kent, England</a:t>
            </a:r>
            <a:endParaRPr lang="en-US" sz="1400" dirty="0"/>
          </a:p>
        </p:txBody>
      </p:sp>
      <p:sp>
        <p:nvSpPr>
          <p:cNvPr id="11" name="TextBox 10"/>
          <p:cNvSpPr txBox="1"/>
          <p:nvPr/>
        </p:nvSpPr>
        <p:spPr>
          <a:xfrm>
            <a:off x="67972" y="4081891"/>
            <a:ext cx="2096360" cy="307777"/>
          </a:xfrm>
          <a:prstGeom prst="rect">
            <a:avLst/>
          </a:prstGeom>
          <a:noFill/>
        </p:spPr>
        <p:txBody>
          <a:bodyPr wrap="none" rtlCol="0">
            <a:spAutoFit/>
          </a:bodyPr>
          <a:lstStyle/>
          <a:p>
            <a:pPr algn="ctr"/>
            <a:r>
              <a:rPr lang="en-US" sz="1400" dirty="0" smtClean="0"/>
              <a:t>Home from Beagle voyage</a:t>
            </a:r>
            <a:endParaRPr lang="en-US" sz="1400" dirty="0"/>
          </a:p>
        </p:txBody>
      </p:sp>
      <p:pic>
        <p:nvPicPr>
          <p:cNvPr id="12" name="Picture 11"/>
          <p:cNvPicPr>
            <a:picLocks noChangeAspect="1"/>
          </p:cNvPicPr>
          <p:nvPr/>
        </p:nvPicPr>
        <p:blipFill>
          <a:blip r:embed="rId4"/>
          <a:stretch>
            <a:fillRect/>
          </a:stretch>
        </p:blipFill>
        <p:spPr>
          <a:xfrm>
            <a:off x="6948782" y="3209184"/>
            <a:ext cx="1943100" cy="3009900"/>
          </a:xfrm>
          <a:prstGeom prst="rect">
            <a:avLst/>
          </a:prstGeom>
        </p:spPr>
      </p:pic>
      <p:sp>
        <p:nvSpPr>
          <p:cNvPr id="14" name="TextBox 13"/>
          <p:cNvSpPr txBox="1"/>
          <p:nvPr/>
        </p:nvSpPr>
        <p:spPr>
          <a:xfrm>
            <a:off x="7545648" y="6168285"/>
            <a:ext cx="708547" cy="523220"/>
          </a:xfrm>
          <a:prstGeom prst="rect">
            <a:avLst/>
          </a:prstGeom>
          <a:noFill/>
        </p:spPr>
        <p:txBody>
          <a:bodyPr wrap="none" rtlCol="0">
            <a:spAutoFit/>
          </a:bodyPr>
          <a:lstStyle/>
          <a:p>
            <a:pPr algn="ctr"/>
            <a:r>
              <a:rPr lang="en-US" sz="1400" dirty="0" smtClean="0"/>
              <a:t>Darwin</a:t>
            </a:r>
          </a:p>
          <a:p>
            <a:pPr algn="ctr"/>
            <a:r>
              <a:rPr lang="en-US" sz="1400" dirty="0" smtClean="0"/>
              <a:t>1850s</a:t>
            </a:r>
            <a:endParaRPr lang="en-US" sz="1400" dirty="0"/>
          </a:p>
        </p:txBody>
      </p:sp>
      <p:grpSp>
        <p:nvGrpSpPr>
          <p:cNvPr id="10" name="Group 14"/>
          <p:cNvGrpSpPr/>
          <p:nvPr/>
        </p:nvGrpSpPr>
        <p:grpSpPr>
          <a:xfrm rot="10800000">
            <a:off x="7496157" y="3691851"/>
            <a:ext cx="504573" cy="223562"/>
            <a:chOff x="1186592" y="2275037"/>
            <a:chExt cx="831418" cy="368378"/>
          </a:xfrm>
        </p:grpSpPr>
        <p:sp>
          <p:nvSpPr>
            <p:cNvPr id="16" name="Magnetic Disk 15"/>
            <p:cNvSpPr/>
            <p:nvPr/>
          </p:nvSpPr>
          <p:spPr>
            <a:xfrm flipV="1">
              <a:off x="1189666" y="2476283"/>
              <a:ext cx="828344" cy="58578"/>
            </a:xfrm>
            <a:prstGeom prst="flowChartMagneticDisk">
              <a:avLst/>
            </a:prstGeom>
            <a:solidFill>
              <a:srgbClr val="3366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Magnetic Disk 16"/>
            <p:cNvSpPr/>
            <p:nvPr/>
          </p:nvSpPr>
          <p:spPr>
            <a:xfrm flipV="1">
              <a:off x="1186592" y="2582258"/>
              <a:ext cx="828344" cy="61157"/>
            </a:xfrm>
            <a:prstGeom prst="flowChartMagneticDisk">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Magnetic Disk 17"/>
            <p:cNvSpPr/>
            <p:nvPr/>
          </p:nvSpPr>
          <p:spPr>
            <a:xfrm flipV="1">
              <a:off x="1186592" y="2367717"/>
              <a:ext cx="828344" cy="61157"/>
            </a:xfrm>
            <a:prstGeom prst="flowChartMagneticDisk">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Magnetic Disk 18"/>
            <p:cNvSpPr/>
            <p:nvPr/>
          </p:nvSpPr>
          <p:spPr>
            <a:xfrm flipV="1">
              <a:off x="1186592" y="2275037"/>
              <a:ext cx="828344" cy="61157"/>
            </a:xfrm>
            <a:prstGeom prst="flowChartMagneticDisk">
              <a:avLst/>
            </a:prstGeom>
            <a:solidFill>
              <a:srgbClr val="008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3450280" y="5575960"/>
            <a:ext cx="2222634" cy="892552"/>
          </a:xfrm>
          <a:prstGeom prst="rect">
            <a:avLst/>
          </a:prstGeom>
          <a:noFill/>
        </p:spPr>
        <p:txBody>
          <a:bodyPr wrap="none" rtlCol="0">
            <a:spAutoFit/>
          </a:bodyPr>
          <a:lstStyle/>
          <a:p>
            <a:pPr algn="ctr"/>
            <a:r>
              <a:rPr lang="en-US" sz="2400" dirty="0" smtClean="0"/>
              <a:t>Darwin at Home</a:t>
            </a:r>
          </a:p>
          <a:p>
            <a:pPr algn="ctr"/>
            <a:r>
              <a:rPr lang="en-US" sz="1400" dirty="0" smtClean="0"/>
              <a:t>Processing Beagle Voyage</a:t>
            </a:r>
          </a:p>
          <a:p>
            <a:pPr algn="ctr"/>
            <a:r>
              <a:rPr lang="en-US" sz="1400" dirty="0" smtClean="0"/>
              <a:t>1840s – 1850s</a:t>
            </a:r>
            <a:endParaRPr lang="en-US" sz="1400" dirty="0"/>
          </a:p>
        </p:txBody>
      </p:sp>
      <p:pic>
        <p:nvPicPr>
          <p:cNvPr id="23" name="Picture 22" descr="voyage spines.jpg"/>
          <p:cNvPicPr>
            <a:picLocks noChangeAspect="1"/>
          </p:cNvPicPr>
          <p:nvPr/>
        </p:nvPicPr>
        <p:blipFill>
          <a:blip r:embed="rId5"/>
          <a:stretch>
            <a:fillRect/>
          </a:stretch>
        </p:blipFill>
        <p:spPr>
          <a:xfrm>
            <a:off x="6823898" y="669446"/>
            <a:ext cx="2101850" cy="234632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stretch>
            <a:fillRect/>
          </a:stretch>
        </p:blipFill>
        <p:spPr>
          <a:xfrm>
            <a:off x="3725194" y="1605655"/>
            <a:ext cx="2401593" cy="3720115"/>
          </a:xfrm>
          <a:prstGeom prst="rect">
            <a:avLst/>
          </a:prstGeom>
        </p:spPr>
      </p:pic>
      <p:sp>
        <p:nvSpPr>
          <p:cNvPr id="6" name="Donut 5"/>
          <p:cNvSpPr/>
          <p:nvPr/>
        </p:nvSpPr>
        <p:spPr>
          <a:xfrm>
            <a:off x="4218393" y="2108735"/>
            <a:ext cx="1332231" cy="1332231"/>
          </a:xfrm>
          <a:prstGeom prst="donut">
            <a:avLst>
              <a:gd name="adj" fmla="val 37139"/>
            </a:avLst>
          </a:prstGeom>
          <a:solidFill>
            <a:schemeClr val="bg1">
              <a:lumMod val="65000"/>
            </a:schemeClr>
          </a:solidFill>
          <a:ln/>
        </p:spPr>
        <p:style>
          <a:lnRef idx="1">
            <a:schemeClr val="accent1"/>
          </a:lnRef>
          <a:fillRef idx="3">
            <a:schemeClr val="accent1"/>
          </a:fillRef>
          <a:effectRef idx="2">
            <a:schemeClr val="accent1"/>
          </a:effectRef>
          <a:fontRef idx="minor">
            <a:schemeClr val="lt1"/>
          </a:fontRef>
        </p:style>
      </p:sp>
      <p:grpSp>
        <p:nvGrpSpPr>
          <p:cNvPr id="2" name="Group 9"/>
          <p:cNvGrpSpPr/>
          <p:nvPr/>
        </p:nvGrpSpPr>
        <p:grpSpPr>
          <a:xfrm>
            <a:off x="1809750" y="394556"/>
            <a:ext cx="1310425" cy="746760"/>
            <a:chOff x="3952709" y="803194"/>
            <a:chExt cx="1310425" cy="746760"/>
          </a:xfrm>
        </p:grpSpPr>
        <p:sp>
          <p:nvSpPr>
            <p:cNvPr id="4" name="TextBox 3"/>
            <p:cNvSpPr txBox="1"/>
            <p:nvPr/>
          </p:nvSpPr>
          <p:spPr>
            <a:xfrm>
              <a:off x="4055442" y="803194"/>
              <a:ext cx="1111753" cy="461665"/>
            </a:xfrm>
            <a:prstGeom prst="rect">
              <a:avLst/>
            </a:prstGeom>
            <a:noFill/>
          </p:spPr>
          <p:txBody>
            <a:bodyPr wrap="none" rtlCol="0">
              <a:spAutoFit/>
            </a:bodyPr>
            <a:lstStyle/>
            <a:p>
              <a:pPr algn="ctr"/>
              <a:r>
                <a:rPr lang="en-US" sz="2400" dirty="0" smtClean="0"/>
                <a:t>Natural</a:t>
              </a:r>
            </a:p>
          </p:txBody>
        </p:sp>
        <p:sp>
          <p:nvSpPr>
            <p:cNvPr id="7" name="Rectangle 6"/>
            <p:cNvSpPr/>
            <p:nvPr/>
          </p:nvSpPr>
          <p:spPr>
            <a:xfrm>
              <a:off x="3952709" y="1088289"/>
              <a:ext cx="1310425" cy="461665"/>
            </a:xfrm>
            <a:prstGeom prst="rect">
              <a:avLst/>
            </a:prstGeom>
          </p:spPr>
          <p:txBody>
            <a:bodyPr wrap="none">
              <a:spAutoFit/>
            </a:bodyPr>
            <a:lstStyle/>
            <a:p>
              <a:pPr algn="ctr"/>
              <a:r>
                <a:rPr lang="en-US" sz="2400" dirty="0" smtClean="0"/>
                <a:t>Variation</a:t>
              </a:r>
            </a:p>
          </p:txBody>
        </p:sp>
      </p:grpSp>
      <p:sp>
        <p:nvSpPr>
          <p:cNvPr id="11" name="Donut 10"/>
          <p:cNvSpPr/>
          <p:nvPr/>
        </p:nvSpPr>
        <p:spPr>
          <a:xfrm>
            <a:off x="4218393" y="2108735"/>
            <a:ext cx="1332231" cy="1332231"/>
          </a:xfrm>
          <a:prstGeom prst="donut">
            <a:avLst>
              <a:gd name="adj" fmla="val 37139"/>
            </a:avLst>
          </a:prstGeom>
          <a:solidFill>
            <a:schemeClr val="tx2">
              <a:lumMod val="75000"/>
            </a:schemeClr>
          </a:solidFill>
          <a:ln/>
        </p:spPr>
        <p:style>
          <a:lnRef idx="1">
            <a:schemeClr val="accent1"/>
          </a:lnRef>
          <a:fillRef idx="3">
            <a:schemeClr val="accent1"/>
          </a:fillRef>
          <a:effectRef idx="2">
            <a:schemeClr val="accent1"/>
          </a:effectRef>
          <a:fontRef idx="minor">
            <a:schemeClr val="lt1"/>
          </a:fontRef>
        </p:style>
      </p:sp>
      <p:sp>
        <p:nvSpPr>
          <p:cNvPr id="12" name="Donut 11"/>
          <p:cNvSpPr/>
          <p:nvPr/>
        </p:nvSpPr>
        <p:spPr>
          <a:xfrm>
            <a:off x="4218393" y="2108735"/>
            <a:ext cx="1332231" cy="1332231"/>
          </a:xfrm>
          <a:prstGeom prst="donut">
            <a:avLst>
              <a:gd name="adj" fmla="val 37139"/>
            </a:avLst>
          </a:prstGeom>
          <a:solidFill>
            <a:schemeClr val="accent2">
              <a:lumMod val="75000"/>
            </a:schemeClr>
          </a:solidFill>
          <a:ln/>
        </p:spPr>
        <p:style>
          <a:lnRef idx="1">
            <a:schemeClr val="accent1"/>
          </a:lnRef>
          <a:fillRef idx="3">
            <a:schemeClr val="accent1"/>
          </a:fillRef>
          <a:effectRef idx="2">
            <a:schemeClr val="accent1"/>
          </a:effectRef>
          <a:fontRef idx="minor">
            <a:schemeClr val="lt1"/>
          </a:fontRef>
        </p:style>
      </p:sp>
      <p:sp>
        <p:nvSpPr>
          <p:cNvPr id="13" name="Donut 12"/>
          <p:cNvSpPr/>
          <p:nvPr/>
        </p:nvSpPr>
        <p:spPr>
          <a:xfrm>
            <a:off x="4218393" y="2108735"/>
            <a:ext cx="1332231" cy="1332231"/>
          </a:xfrm>
          <a:prstGeom prst="donut">
            <a:avLst>
              <a:gd name="adj" fmla="val 37139"/>
            </a:avLst>
          </a:prstGeom>
          <a:solidFill>
            <a:schemeClr val="accent3">
              <a:lumMod val="75000"/>
            </a:schemeClr>
          </a:solidFill>
          <a:ln/>
        </p:spPr>
        <p:style>
          <a:lnRef idx="1">
            <a:schemeClr val="accent1"/>
          </a:lnRef>
          <a:fillRef idx="3">
            <a:schemeClr val="accent1"/>
          </a:fillRef>
          <a:effectRef idx="2">
            <a:schemeClr val="accent1"/>
          </a:effectRef>
          <a:fontRef idx="minor">
            <a:schemeClr val="lt1"/>
          </a:fontRef>
        </p:style>
      </p:sp>
      <p:sp>
        <p:nvSpPr>
          <p:cNvPr id="16" name="Rectangle 15"/>
          <p:cNvSpPr/>
          <p:nvPr/>
        </p:nvSpPr>
        <p:spPr>
          <a:xfrm>
            <a:off x="1720824" y="2358746"/>
            <a:ext cx="1738727" cy="461665"/>
          </a:xfrm>
          <a:prstGeom prst="rect">
            <a:avLst/>
          </a:prstGeom>
        </p:spPr>
        <p:txBody>
          <a:bodyPr wrap="none">
            <a:spAutoFit/>
          </a:bodyPr>
          <a:lstStyle/>
          <a:p>
            <a:pPr algn="ctr"/>
            <a:r>
              <a:rPr lang="en-US" sz="2400" dirty="0" smtClean="0"/>
              <a:t>Competition</a:t>
            </a:r>
          </a:p>
        </p:txBody>
      </p:sp>
      <p:grpSp>
        <p:nvGrpSpPr>
          <p:cNvPr id="3" name="Group 45"/>
          <p:cNvGrpSpPr/>
          <p:nvPr/>
        </p:nvGrpSpPr>
        <p:grpSpPr>
          <a:xfrm>
            <a:off x="1946349" y="5479049"/>
            <a:ext cx="1328609" cy="830997"/>
            <a:chOff x="1912483" y="5165149"/>
            <a:chExt cx="1328609" cy="830997"/>
          </a:xfrm>
        </p:grpSpPr>
        <p:sp>
          <p:nvSpPr>
            <p:cNvPr id="24" name="Rectangle 23"/>
            <p:cNvSpPr/>
            <p:nvPr/>
          </p:nvSpPr>
          <p:spPr>
            <a:xfrm>
              <a:off x="2008422" y="5165149"/>
              <a:ext cx="1111753" cy="830997"/>
            </a:xfrm>
            <a:prstGeom prst="rect">
              <a:avLst/>
            </a:prstGeom>
          </p:spPr>
          <p:txBody>
            <a:bodyPr wrap="none">
              <a:spAutoFit/>
            </a:bodyPr>
            <a:lstStyle/>
            <a:p>
              <a:pPr algn="ctr"/>
              <a:r>
                <a:rPr lang="en-US" sz="2400" dirty="0" smtClean="0"/>
                <a:t>Natural	</a:t>
              </a:r>
            </a:p>
          </p:txBody>
        </p:sp>
        <p:sp>
          <p:nvSpPr>
            <p:cNvPr id="25" name="Rectangle 24"/>
            <p:cNvSpPr/>
            <p:nvPr/>
          </p:nvSpPr>
          <p:spPr>
            <a:xfrm>
              <a:off x="1912483" y="5455106"/>
              <a:ext cx="1328609" cy="461665"/>
            </a:xfrm>
            <a:prstGeom prst="rect">
              <a:avLst/>
            </a:prstGeom>
          </p:spPr>
          <p:txBody>
            <a:bodyPr wrap="none">
              <a:spAutoFit/>
            </a:bodyPr>
            <a:lstStyle/>
            <a:p>
              <a:pPr algn="ctr"/>
              <a:r>
                <a:rPr lang="en-US" sz="2400" dirty="0" smtClean="0"/>
                <a:t>Selection</a:t>
              </a:r>
            </a:p>
          </p:txBody>
        </p:sp>
      </p:grpSp>
      <p:grpSp>
        <p:nvGrpSpPr>
          <p:cNvPr id="5" name="Group 25"/>
          <p:cNvGrpSpPr/>
          <p:nvPr/>
        </p:nvGrpSpPr>
        <p:grpSpPr>
          <a:xfrm>
            <a:off x="1702745" y="3896289"/>
            <a:ext cx="2002772" cy="733316"/>
            <a:chOff x="3606537" y="1088289"/>
            <a:chExt cx="2002772" cy="733316"/>
          </a:xfrm>
        </p:grpSpPr>
        <p:sp>
          <p:nvSpPr>
            <p:cNvPr id="29" name="Rectangle 28"/>
            <p:cNvSpPr/>
            <p:nvPr/>
          </p:nvSpPr>
          <p:spPr>
            <a:xfrm>
              <a:off x="3606537" y="1088289"/>
              <a:ext cx="2002772" cy="461665"/>
            </a:xfrm>
            <a:prstGeom prst="rect">
              <a:avLst/>
            </a:prstGeom>
          </p:spPr>
          <p:txBody>
            <a:bodyPr wrap="none">
              <a:spAutoFit/>
            </a:bodyPr>
            <a:lstStyle/>
            <a:p>
              <a:pPr algn="ctr"/>
              <a:r>
                <a:rPr lang="en-US" sz="2400" dirty="0" smtClean="0"/>
                <a:t>Environmental</a:t>
              </a:r>
            </a:p>
          </p:txBody>
        </p:sp>
        <p:sp>
          <p:nvSpPr>
            <p:cNvPr id="30" name="Rectangle 29"/>
            <p:cNvSpPr/>
            <p:nvPr/>
          </p:nvSpPr>
          <p:spPr>
            <a:xfrm>
              <a:off x="3833418" y="1359940"/>
              <a:ext cx="1574469" cy="461665"/>
            </a:xfrm>
            <a:prstGeom prst="rect">
              <a:avLst/>
            </a:prstGeom>
          </p:spPr>
          <p:txBody>
            <a:bodyPr wrap="none">
              <a:spAutoFit/>
            </a:bodyPr>
            <a:lstStyle/>
            <a:p>
              <a:pPr algn="ctr"/>
              <a:r>
                <a:rPr lang="en-US" sz="2400" dirty="0" smtClean="0"/>
                <a:t>Adaptation</a:t>
              </a:r>
              <a:endParaRPr lang="en-US" sz="2400" dirty="0"/>
            </a:p>
          </p:txBody>
        </p:sp>
      </p:grpSp>
      <p:grpSp>
        <p:nvGrpSpPr>
          <p:cNvPr id="8" name="Group 44"/>
          <p:cNvGrpSpPr/>
          <p:nvPr/>
        </p:nvGrpSpPr>
        <p:grpSpPr>
          <a:xfrm>
            <a:off x="4386000" y="2251611"/>
            <a:ext cx="623632" cy="276314"/>
            <a:chOff x="4386000" y="2251611"/>
            <a:chExt cx="623632" cy="276314"/>
          </a:xfrm>
        </p:grpSpPr>
        <p:sp>
          <p:nvSpPr>
            <p:cNvPr id="38" name="Magnetic Disk 37"/>
            <p:cNvSpPr/>
            <p:nvPr/>
          </p:nvSpPr>
          <p:spPr>
            <a:xfrm rot="10800000" flipV="1">
              <a:off x="4386000" y="2333035"/>
              <a:ext cx="621326" cy="43938"/>
            </a:xfrm>
            <a:prstGeom prst="flowChartMagneticDisk">
              <a:avLst/>
            </a:prstGeom>
            <a:solidFill>
              <a:schemeClr val="tx2">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Magnetic Disk 38"/>
            <p:cNvSpPr/>
            <p:nvPr/>
          </p:nvSpPr>
          <p:spPr>
            <a:xfrm rot="10800000" flipV="1">
              <a:off x="4388306" y="2251611"/>
              <a:ext cx="621326" cy="45873"/>
            </a:xfrm>
            <a:prstGeom prst="flowChartMagneticDisk">
              <a:avLst/>
            </a:prstGeom>
            <a:solidFill>
              <a:schemeClr val="bg1">
                <a:lumMod val="6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Magnetic Disk 39"/>
            <p:cNvSpPr/>
            <p:nvPr/>
          </p:nvSpPr>
          <p:spPr>
            <a:xfrm rot="10800000" flipV="1">
              <a:off x="4388306" y="2412535"/>
              <a:ext cx="621326" cy="45873"/>
            </a:xfrm>
            <a:prstGeom prst="flowChartMagneticDisk">
              <a:avLst/>
            </a:prstGeom>
            <a:solidFill>
              <a:schemeClr val="accent2">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Magnetic Disk 40"/>
            <p:cNvSpPr/>
            <p:nvPr/>
          </p:nvSpPr>
          <p:spPr>
            <a:xfrm rot="10800000" flipV="1">
              <a:off x="4388306" y="2482052"/>
              <a:ext cx="621326" cy="45873"/>
            </a:xfrm>
            <a:prstGeom prst="flowChartMagneticDisk">
              <a:avLst/>
            </a:prstGeom>
            <a:solidFill>
              <a:schemeClr val="accent3">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Donut 46"/>
          <p:cNvSpPr/>
          <p:nvPr/>
        </p:nvSpPr>
        <p:spPr>
          <a:xfrm>
            <a:off x="3674737" y="1594386"/>
            <a:ext cx="2452050" cy="2452050"/>
          </a:xfrm>
          <a:prstGeom prst="donut">
            <a:avLst>
              <a:gd name="adj" fmla="val 37139"/>
            </a:avLst>
          </a:prstGeom>
          <a:blipFill rotWithShape="1">
            <a:blip r:embed="rId3"/>
            <a:stretch>
              <a:fillRect/>
            </a:stretch>
          </a:blipFill>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0" presetClass="path" presetSubtype="0" accel="50000" decel="50000" fill="hold" nodeType="afterEffect">
                                  <p:stCondLst>
                                    <p:cond delay="0"/>
                                  </p:stCondLst>
                                  <p:childTnLst>
                                    <p:animMotion origin="layout" path="M -5.55556E-6 -4.07407E-6 L -0.42223 -0.25926 " pathEditMode="relative" ptsTypes="AA">
                                      <p:cBhvr>
                                        <p:cTn id="14" dur="1000" fill="hold"/>
                                        <p:tgtEl>
                                          <p:spTgt spid="6"/>
                                        </p:tgtEl>
                                        <p:attrNameLst>
                                          <p:attrName>ppt_x</p:attrName>
                                          <p:attrName>ppt_y</p:attrName>
                                        </p:attrNameLst>
                                      </p:cBhvr>
                                    </p:animMotion>
                                  </p:childTnLst>
                                </p:cTn>
                              </p:par>
                              <p:par>
                                <p:cTn id="15" presetID="10" presetClass="entr" presetSubtype="0" fill="hold" nodeType="withEffect">
                                  <p:stCondLst>
                                    <p:cond delay="25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3000"/>
                            </p:stCondLst>
                            <p:childTnLst>
                              <p:par>
                                <p:cTn id="23" presetID="0" presetClass="path" presetSubtype="0" accel="50000" decel="50000" fill="hold" nodeType="afterEffect">
                                  <p:stCondLst>
                                    <p:cond delay="0"/>
                                  </p:stCondLst>
                                  <p:childTnLst>
                                    <p:animMotion origin="layout" path="M 0.00017 0.00023 L -0.42222 0.00023 " pathEditMode="relative" ptsTypes="AA">
                                      <p:cBhvr>
                                        <p:cTn id="24" dur="1000" fill="hold"/>
                                        <p:tgtEl>
                                          <p:spTgt spid="11"/>
                                        </p:tgtEl>
                                        <p:attrNameLst>
                                          <p:attrName>ppt_x</p:attrName>
                                          <p:attrName>ppt_y</p:attrName>
                                        </p:attrNameLst>
                                      </p:cBhvr>
                                    </p:animMotion>
                                  </p:childTnLst>
                                </p:cTn>
                              </p:par>
                              <p:par>
                                <p:cTn id="25" presetID="10" presetClass="entr" presetSubtype="0" fill="hold" grpId="0" nodeType="withEffect">
                                  <p:stCondLst>
                                    <p:cond delay="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4500"/>
                            </p:stCondLst>
                            <p:childTnLst>
                              <p:par>
                                <p:cTn id="33" presetID="0" presetClass="path" presetSubtype="0" accel="50000" decel="50000" fill="hold" nodeType="afterEffect">
                                  <p:stCondLst>
                                    <p:cond delay="0"/>
                                  </p:stCondLst>
                                  <p:childTnLst>
                                    <p:animMotion origin="layout" path="M 0.00017 0.00023 L -0.42222 0.23495 " pathEditMode="relative" ptsTypes="AA">
                                      <p:cBhvr>
                                        <p:cTn id="34" dur="1000" fill="hold"/>
                                        <p:tgtEl>
                                          <p:spTgt spid="12"/>
                                        </p:tgtEl>
                                        <p:attrNameLst>
                                          <p:attrName>ppt_x</p:attrName>
                                          <p:attrName>ppt_y</p:attrName>
                                        </p:attrNameLst>
                                      </p:cBhvr>
                                    </p:animMotion>
                                  </p:childTnLst>
                                </p:cTn>
                              </p:par>
                              <p:par>
                                <p:cTn id="35" presetID="10" presetClass="entr" presetSubtype="0" fill="hold" nodeType="withEffect">
                                  <p:stCondLst>
                                    <p:cond delay="25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par>
                          <p:cTn id="42" fill="hold">
                            <p:stCondLst>
                              <p:cond delay="6000"/>
                            </p:stCondLst>
                            <p:childTnLst>
                              <p:par>
                                <p:cTn id="43" presetID="0" presetClass="path" presetSubtype="0" accel="50000" decel="50000" fill="hold" nodeType="afterEffect">
                                  <p:stCondLst>
                                    <p:cond delay="0"/>
                                  </p:stCondLst>
                                  <p:childTnLst>
                                    <p:animMotion origin="layout" path="M 0.00017 0.00023 L -0.42222 0.4669 " pathEditMode="relative" ptsTypes="AA">
                                      <p:cBhvr>
                                        <p:cTn id="44" dur="1000" fill="hold"/>
                                        <p:tgtEl>
                                          <p:spTgt spid="13"/>
                                        </p:tgtEl>
                                        <p:attrNameLst>
                                          <p:attrName>ppt_x</p:attrName>
                                          <p:attrName>ppt_y</p:attrName>
                                        </p:attrNameLst>
                                      </p:cBhvr>
                                    </p:animMotion>
                                  </p:childTnLst>
                                </p:cTn>
                              </p:par>
                              <p:par>
                                <p:cTn id="45" presetID="10" presetClass="entr" presetSubtype="0" fill="hold" nodeType="withEffect">
                                  <p:stCondLst>
                                    <p:cond delay="25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000"/>
                                        <p:tgtEl>
                                          <p:spTgt spid="47"/>
                                        </p:tgtEl>
                                      </p:cBhvr>
                                    </p:animEffect>
                                  </p:childTnLst>
                                </p:cTn>
                              </p:par>
                            </p:childTnLst>
                          </p:cTn>
                        </p:par>
                        <p:par>
                          <p:cTn id="53" fill="hold">
                            <p:stCondLst>
                              <p:cond delay="1000"/>
                            </p:stCondLst>
                            <p:childTnLst>
                              <p:par>
                                <p:cTn id="54" presetID="0" presetClass="path" presetSubtype="0" accel="50000" decel="50000" fill="hold" nodeType="afterEffect">
                                  <p:stCondLst>
                                    <p:cond delay="0"/>
                                  </p:stCondLst>
                                  <p:childTnLst>
                                    <p:animMotion origin="layout" path="M -3.88889E-6 -8.67362E-19 L 0.30833 0.15556 " pathEditMode="relative" ptsTypes="AA">
                                      <p:cBhvr>
                                        <p:cTn id="55" dur="1000" fill="hold"/>
                                        <p:tgtEl>
                                          <p:spTgt spid="4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Donut 8"/>
          <p:cNvSpPr/>
          <p:nvPr/>
        </p:nvSpPr>
        <p:spPr>
          <a:xfrm>
            <a:off x="2303141" y="676906"/>
            <a:ext cx="4537930" cy="4537930"/>
          </a:xfrm>
          <a:prstGeom prst="donut">
            <a:avLst>
              <a:gd name="adj" fmla="val 41981"/>
            </a:avLst>
          </a:prstGeom>
          <a:blipFill rotWithShape="1">
            <a:blip r:embed="rId2"/>
            <a:stretch>
              <a:fillRect/>
            </a:stretch>
          </a:blipFill>
          <a:ln>
            <a:solidFill>
              <a:schemeClr val="bg1"/>
            </a:solidFill>
          </a:ln>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948268" y="5224902"/>
            <a:ext cx="7315200" cy="1477328"/>
          </a:xfrm>
          <a:prstGeom prst="rect">
            <a:avLst/>
          </a:prstGeom>
          <a:noFill/>
        </p:spPr>
        <p:txBody>
          <a:bodyPr wrap="square" rtlCol="0">
            <a:spAutoFit/>
          </a:bodyPr>
          <a:lstStyle/>
          <a:p>
            <a:pPr algn="ctr"/>
            <a:r>
              <a:rPr lang="en-US" sz="3600" i="1" dirty="0" smtClean="0"/>
              <a:t>! The Origin of Species !</a:t>
            </a:r>
          </a:p>
          <a:p>
            <a:pPr algn="ctr"/>
            <a:r>
              <a:rPr lang="en-US" sz="5400" b="1" dirty="0" smtClean="0">
                <a:solidFill>
                  <a:srgbClr val="008000"/>
                </a:solidFill>
              </a:rPr>
              <a:t>! Evolution !</a:t>
            </a:r>
            <a:endParaRPr lang="en-US" sz="5400" b="1"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rot="10800000" flipV="1">
            <a:off x="3877733" y="3434874"/>
            <a:ext cx="1261534" cy="677108"/>
          </a:xfrm>
          <a:prstGeom prst="rect">
            <a:avLst/>
          </a:prstGeom>
          <a:noFill/>
        </p:spPr>
        <p:txBody>
          <a:bodyPr wrap="square" rtlCol="0">
            <a:spAutoFit/>
          </a:bodyPr>
          <a:lstStyle/>
          <a:p>
            <a:r>
              <a:rPr lang="en-US" sz="2400" b="1" dirty="0" smtClean="0"/>
              <a:t>The End</a:t>
            </a:r>
          </a:p>
          <a:p>
            <a:endParaRPr lang="en-US" sz="1400" b="1" dirty="0"/>
          </a:p>
        </p:txBody>
      </p:sp>
      <p:sp>
        <p:nvSpPr>
          <p:cNvPr id="3" name="TextBox 2"/>
          <p:cNvSpPr txBox="1"/>
          <p:nvPr/>
        </p:nvSpPr>
        <p:spPr>
          <a:xfrm>
            <a:off x="2734732" y="4334933"/>
            <a:ext cx="3666067" cy="430887"/>
          </a:xfrm>
          <a:prstGeom prst="rect">
            <a:avLst/>
          </a:prstGeom>
          <a:noFill/>
        </p:spPr>
        <p:txBody>
          <a:bodyPr wrap="square" rtlCol="0">
            <a:spAutoFit/>
          </a:bodyPr>
          <a:lstStyle/>
          <a:p>
            <a:pPr algn="ctr"/>
            <a:r>
              <a:rPr lang="en-US" sz="1100" dirty="0" smtClean="0"/>
              <a:t>For additional information on Bernard Friedlander’s various projects address e-mail inquiries to </a:t>
            </a:r>
            <a:r>
              <a:rPr lang="en-US" sz="1100" i="1" dirty="0" smtClean="0"/>
              <a:t>bzf202@gmail.com</a:t>
            </a:r>
            <a:r>
              <a:rPr lang="en-US" sz="1100" dirty="0" smtClean="0"/>
              <a:t>.</a:t>
            </a:r>
            <a:endParaRPr lang="en-US" sz="11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914399" y="440211"/>
            <a:ext cx="7306733" cy="8371521"/>
          </a:xfrm>
          <a:prstGeom prst="rect">
            <a:avLst/>
          </a:prstGeom>
          <a:noFill/>
        </p:spPr>
        <p:txBody>
          <a:bodyPr wrap="square" rtlCol="0">
            <a:spAutoFit/>
          </a:bodyPr>
          <a:lstStyle/>
          <a:p>
            <a:pPr algn="ctr"/>
            <a:r>
              <a:rPr lang="en-US" b="1" dirty="0" smtClean="0"/>
              <a:t>First Addendum </a:t>
            </a:r>
          </a:p>
          <a:p>
            <a:pPr algn="ctr"/>
            <a:endParaRPr lang="en-US" dirty="0" smtClean="0"/>
          </a:p>
          <a:p>
            <a:pPr algn="ctr"/>
            <a:r>
              <a:rPr lang="en-US" sz="3600" b="1" i="1" u="sng" dirty="0" smtClean="0">
                <a:solidFill>
                  <a:srgbClr val="008000"/>
                </a:solidFill>
              </a:rPr>
              <a:t>Computers, Brains &amp; Minds</a:t>
            </a:r>
            <a:endParaRPr lang="en-US" sz="1400" b="1" i="1" u="sng" dirty="0" smtClean="0">
              <a:solidFill>
                <a:srgbClr val="008000"/>
              </a:solidFill>
            </a:endParaRPr>
          </a:p>
          <a:p>
            <a:pPr algn="ctr"/>
            <a:r>
              <a:rPr lang="en-US" sz="1400" dirty="0" smtClean="0">
                <a:solidFill>
                  <a:srgbClr val="008000"/>
                </a:solidFill>
              </a:rPr>
              <a:t>Slides 1 – 17</a:t>
            </a:r>
          </a:p>
          <a:p>
            <a:pPr algn="ctr"/>
            <a:endParaRPr lang="en-US" sz="1400" dirty="0" smtClean="0">
              <a:solidFill>
                <a:srgbClr val="008000"/>
              </a:solidFill>
            </a:endParaRPr>
          </a:p>
          <a:p>
            <a:pPr algn="ctr"/>
            <a:endParaRPr lang="en-US" sz="1400" dirty="0" smtClean="0">
              <a:solidFill>
                <a:srgbClr val="008000"/>
              </a:solidFill>
            </a:endParaRPr>
          </a:p>
          <a:p>
            <a:pPr algn="ctr"/>
            <a:r>
              <a:rPr lang="en-US" b="1" dirty="0" smtClean="0"/>
              <a:t>Second Addendum</a:t>
            </a:r>
          </a:p>
          <a:p>
            <a:pPr algn="ctr"/>
            <a:endParaRPr lang="en-US" b="1" dirty="0" smtClean="0"/>
          </a:p>
          <a:p>
            <a:pPr algn="ctr"/>
            <a:r>
              <a:rPr lang="en-US" sz="3600" b="1" i="1" u="sng" dirty="0" smtClean="0">
                <a:solidFill>
                  <a:srgbClr val="3366FF"/>
                </a:solidFill>
              </a:rPr>
              <a:t>The Darwin Sequence</a:t>
            </a:r>
            <a:endParaRPr lang="en-US" sz="1400" dirty="0" smtClean="0">
              <a:solidFill>
                <a:srgbClr val="3366FF"/>
              </a:solidFill>
            </a:endParaRPr>
          </a:p>
          <a:p>
            <a:pPr algn="ctr"/>
            <a:r>
              <a:rPr lang="en-US" sz="1400" dirty="0" smtClean="0">
                <a:solidFill>
                  <a:srgbClr val="3366FF"/>
                </a:solidFill>
              </a:rPr>
              <a:t>Slides 18 – 27</a:t>
            </a:r>
          </a:p>
          <a:p>
            <a:pPr algn="ctr"/>
            <a:endParaRPr lang="en-US" sz="1400" dirty="0" smtClean="0">
              <a:solidFill>
                <a:srgbClr val="3366FF"/>
              </a:solidFill>
            </a:endParaRPr>
          </a:p>
          <a:p>
            <a:pPr algn="ctr"/>
            <a:endParaRPr lang="en-US" sz="1400" dirty="0" smtClean="0">
              <a:solidFill>
                <a:srgbClr val="3366FF"/>
              </a:solidFill>
            </a:endParaRPr>
          </a:p>
          <a:p>
            <a:pPr algn="ctr"/>
            <a:r>
              <a:rPr lang="en-US" sz="2800" b="1" dirty="0" smtClean="0">
                <a:solidFill>
                  <a:srgbClr val="6B45FF"/>
                </a:solidFill>
              </a:rPr>
              <a:t>These Addenda Are At Their BEST</a:t>
            </a:r>
          </a:p>
          <a:p>
            <a:pPr algn="ctr"/>
            <a:r>
              <a:rPr lang="en-US" sz="2800" b="1" dirty="0" smtClean="0">
                <a:solidFill>
                  <a:srgbClr val="6B45FF"/>
                </a:solidFill>
              </a:rPr>
              <a:t>When your computer displays them in</a:t>
            </a:r>
          </a:p>
          <a:p>
            <a:pPr algn="ctr"/>
            <a:r>
              <a:rPr lang="en-US" sz="2800" b="1" u="sng" dirty="0" smtClean="0">
                <a:solidFill>
                  <a:srgbClr val="6B45FF"/>
                </a:solidFill>
              </a:rPr>
              <a:t>SLIDE  SHOW  MODE</a:t>
            </a:r>
            <a:endParaRPr lang="en-US" sz="1400" b="1" u="sng" dirty="0" smtClean="0">
              <a:solidFill>
                <a:srgbClr val="6B45FF"/>
              </a:solidFill>
            </a:endParaRPr>
          </a:p>
          <a:p>
            <a:pPr algn="ctr"/>
            <a:endParaRPr lang="en-US" sz="1400" b="1" u="sng" dirty="0" smtClean="0">
              <a:solidFill>
                <a:srgbClr val="6B45FF"/>
              </a:solidFill>
            </a:endParaRPr>
          </a:p>
          <a:p>
            <a:pPr algn="ctr"/>
            <a:r>
              <a:rPr lang="en-US" sz="1400" b="1" u="sng" dirty="0" smtClean="0">
                <a:solidFill>
                  <a:srgbClr val="6B45FF"/>
                </a:solidFill>
              </a:rPr>
              <a:t>Use the</a:t>
            </a:r>
            <a:r>
              <a:rPr lang="en-US" sz="1400" b="1" u="sng" dirty="0" smtClean="0">
                <a:solidFill>
                  <a:srgbClr val="6B45FF"/>
                </a:solidFill>
              </a:rPr>
              <a:t> position arrows </a:t>
            </a:r>
            <a:r>
              <a:rPr lang="en-US" sz="1400" b="1" u="sng" dirty="0" smtClean="0">
                <a:solidFill>
                  <a:srgbClr val="6B45FF"/>
                </a:solidFill>
              </a:rPr>
              <a:t>on your keyboard to move the slides forward and backward.</a:t>
            </a:r>
            <a:endParaRPr lang="en-US" sz="1400" dirty="0" smtClean="0">
              <a:solidFill>
                <a:srgbClr val="6B45FF"/>
              </a:solidFill>
            </a:endParaRPr>
          </a:p>
          <a:p>
            <a:pPr algn="ctr"/>
            <a:r>
              <a:rPr lang="en-US" sz="1200" dirty="0" smtClean="0">
                <a:solidFill>
                  <a:srgbClr val="6B45FF"/>
                </a:solidFill>
              </a:rPr>
              <a:t>In the Darwin Sequence use the </a:t>
            </a:r>
            <a:r>
              <a:rPr lang="en-US" sz="1200" dirty="0" smtClean="0">
                <a:solidFill>
                  <a:srgbClr val="6B45FF"/>
                </a:solidFill>
              </a:rPr>
              <a:t>arrows, </a:t>
            </a:r>
            <a:r>
              <a:rPr lang="en-US" sz="1200" dirty="0" smtClean="0">
                <a:solidFill>
                  <a:srgbClr val="6B45FF"/>
                </a:solidFill>
              </a:rPr>
              <a:t>and allow time for the disks to slide in and out of Darwin’s Head !</a:t>
            </a:r>
          </a:p>
          <a:p>
            <a:pPr algn="ctr"/>
            <a:r>
              <a:rPr lang="en-US" sz="1200" dirty="0" smtClean="0">
                <a:solidFill>
                  <a:srgbClr val="6B45FF"/>
                </a:solidFill>
              </a:rPr>
              <a:t>Cameron had a good time figuring out how to make that </a:t>
            </a:r>
            <a:r>
              <a:rPr lang="en-US" sz="1200" dirty="0" smtClean="0">
                <a:solidFill>
                  <a:srgbClr val="6B45FF"/>
                </a:solidFill>
              </a:rPr>
              <a:t>happen; </a:t>
            </a:r>
            <a:r>
              <a:rPr lang="en-US" sz="1200" dirty="0" smtClean="0">
                <a:solidFill>
                  <a:srgbClr val="6B45FF"/>
                </a:solidFill>
              </a:rPr>
              <a:t>Bernard likes </a:t>
            </a:r>
            <a:r>
              <a:rPr lang="en-US" sz="1200" dirty="0" smtClean="0">
                <a:solidFill>
                  <a:srgbClr val="6B45FF"/>
                </a:solidFill>
              </a:rPr>
              <a:t>to watch </a:t>
            </a:r>
            <a:r>
              <a:rPr lang="en-US" sz="1200" dirty="0" smtClean="0">
                <a:solidFill>
                  <a:srgbClr val="6B45FF"/>
                </a:solidFill>
              </a:rPr>
              <a:t>the </a:t>
            </a:r>
            <a:r>
              <a:rPr lang="en-US" sz="1200" dirty="0" smtClean="0">
                <a:solidFill>
                  <a:srgbClr val="6B45FF"/>
                </a:solidFill>
              </a:rPr>
              <a:t>action.</a:t>
            </a:r>
          </a:p>
          <a:p>
            <a:pPr algn="ctr"/>
            <a:r>
              <a:rPr lang="en-US" sz="1200" dirty="0" smtClean="0">
                <a:solidFill>
                  <a:srgbClr val="6B45FF"/>
                </a:solidFill>
              </a:rPr>
              <a:t>Those movements illustrate learning and innovation </a:t>
            </a:r>
            <a:r>
              <a:rPr lang="en-US" sz="1200" dirty="0" smtClean="0">
                <a:solidFill>
                  <a:srgbClr val="6B45FF"/>
                </a:solidFill>
              </a:rPr>
              <a:t>very well.</a:t>
            </a:r>
          </a:p>
          <a:p>
            <a:pPr algn="ctr"/>
            <a:endParaRPr lang="en-US" sz="2800" b="1" u="sng" dirty="0" smtClean="0">
              <a:solidFill>
                <a:srgbClr val="3366FF"/>
              </a:solidFill>
            </a:endParaRPr>
          </a:p>
          <a:p>
            <a:pPr algn="ctr"/>
            <a:endParaRPr lang="en-US" b="1" dirty="0" smtClean="0"/>
          </a:p>
          <a:p>
            <a:pPr algn="ctr"/>
            <a:endParaRPr lang="en-US" b="1" dirty="0" smtClean="0"/>
          </a:p>
          <a:p>
            <a:pPr algn="ctr"/>
            <a:endParaRPr lang="en-US" sz="1400" dirty="0" smtClean="0">
              <a:solidFill>
                <a:srgbClr val="008000"/>
              </a:solidFill>
            </a:endParaRPr>
          </a:p>
          <a:p>
            <a:pPr algn="ctr"/>
            <a:endParaRPr lang="en-US" sz="3600" dirty="0" smtClean="0">
              <a:solidFill>
                <a:srgbClr val="008000"/>
              </a:solidFill>
            </a:endParaRPr>
          </a:p>
          <a:p>
            <a:pPr algn="ctr"/>
            <a:endParaRPr lang="en-US" b="1" dirty="0" smtClean="0">
              <a:solidFill>
                <a:srgbClr val="008000"/>
              </a:solidFill>
            </a:endParaRP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4419" b="18747"/>
          <a:stretch>
            <a:fillRect/>
          </a:stretch>
        </p:blipFill>
        <p:spPr>
          <a:xfrm>
            <a:off x="1794226" y="974765"/>
            <a:ext cx="5550101" cy="4250267"/>
          </a:xfrm>
          <a:prstGeom prst="rect">
            <a:avLst/>
          </a:prstGeom>
        </p:spPr>
      </p:pic>
      <p:sp>
        <p:nvSpPr>
          <p:cNvPr id="5" name="Rectangle 4"/>
          <p:cNvSpPr/>
          <p:nvPr/>
        </p:nvSpPr>
        <p:spPr>
          <a:xfrm>
            <a:off x="3092190" y="300639"/>
            <a:ext cx="2992087" cy="369332"/>
          </a:xfrm>
          <a:prstGeom prst="rect">
            <a:avLst/>
          </a:prstGeom>
        </p:spPr>
        <p:txBody>
          <a:bodyPr wrap="none">
            <a:spAutoFit/>
          </a:bodyPr>
          <a:lstStyle/>
          <a:p>
            <a:r>
              <a:rPr lang="en-US" b="1" i="1" u="sng" dirty="0" smtClean="0"/>
              <a:t>Computers Brains and Minds</a:t>
            </a:r>
          </a:p>
        </p:txBody>
      </p:sp>
      <p:sp>
        <p:nvSpPr>
          <p:cNvPr id="6" name="TextBox 5"/>
          <p:cNvSpPr txBox="1"/>
          <p:nvPr/>
        </p:nvSpPr>
        <p:spPr>
          <a:xfrm>
            <a:off x="457200" y="5469467"/>
            <a:ext cx="8246533" cy="1323439"/>
          </a:xfrm>
          <a:prstGeom prst="rect">
            <a:avLst/>
          </a:prstGeom>
          <a:noFill/>
        </p:spPr>
        <p:txBody>
          <a:bodyPr wrap="square" rtlCol="0">
            <a:spAutoFit/>
          </a:bodyPr>
          <a:lstStyle/>
          <a:p>
            <a:r>
              <a:rPr lang="en-US" b="1" dirty="0" smtClean="0"/>
              <a:t> COMPUTER DISKS—</a:t>
            </a:r>
            <a:r>
              <a:rPr lang="en-US" sz="2000" dirty="0" smtClean="0"/>
              <a:t>Modern Computers contain one or more </a:t>
            </a:r>
            <a:r>
              <a:rPr lang="en-US" sz="2000" dirty="0" smtClean="0">
                <a:solidFill>
                  <a:srgbClr val="008000"/>
                </a:solidFill>
              </a:rPr>
              <a:t>hard-disk drives</a:t>
            </a:r>
            <a:r>
              <a:rPr lang="en-US" sz="2000" dirty="0" smtClean="0"/>
              <a:t>.  Disks do one thing well -- they store changing digital information in a relatively permanent form</a:t>
            </a:r>
            <a:r>
              <a:rPr lang="en-US" sz="2000" dirty="0" smtClean="0">
                <a:solidFill>
                  <a:srgbClr val="008000"/>
                </a:solidFill>
              </a:rPr>
              <a:t>.  Disks are the crucial element that give computers the ability to sort, combine, select and remember things.</a:t>
            </a:r>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5329" y="1693322"/>
            <a:ext cx="7170760" cy="3635475"/>
          </a:xfrm>
          <a:prstGeom prst="rect">
            <a:avLst/>
          </a:prstGeom>
        </p:spPr>
      </p:pic>
      <p:sp>
        <p:nvSpPr>
          <p:cNvPr id="4" name="TextBox 3"/>
          <p:cNvSpPr txBox="1"/>
          <p:nvPr/>
        </p:nvSpPr>
        <p:spPr>
          <a:xfrm>
            <a:off x="2370710" y="482587"/>
            <a:ext cx="4449793" cy="646331"/>
          </a:xfrm>
          <a:prstGeom prst="rect">
            <a:avLst/>
          </a:prstGeom>
          <a:noFill/>
        </p:spPr>
        <p:txBody>
          <a:bodyPr wrap="square" rtlCol="0">
            <a:spAutoFit/>
          </a:bodyPr>
          <a:lstStyle/>
          <a:p>
            <a:pPr algn="ctr"/>
            <a:r>
              <a:rPr lang="en-US" b="1" i="1" u="sng" dirty="0" smtClean="0"/>
              <a:t>Computers Brains and Minds</a:t>
            </a:r>
          </a:p>
          <a:p>
            <a:pPr algn="ctr"/>
            <a:endParaRPr lang="en-US" dirty="0"/>
          </a:p>
        </p:txBody>
      </p:sp>
      <p:sp>
        <p:nvSpPr>
          <p:cNvPr id="6" name="TextBox 5"/>
          <p:cNvSpPr txBox="1"/>
          <p:nvPr/>
        </p:nvSpPr>
        <p:spPr>
          <a:xfrm>
            <a:off x="1025329" y="5328797"/>
            <a:ext cx="7170759" cy="707886"/>
          </a:xfrm>
          <a:prstGeom prst="rect">
            <a:avLst/>
          </a:prstGeom>
          <a:noFill/>
        </p:spPr>
        <p:txBody>
          <a:bodyPr wrap="square" rtlCol="0">
            <a:spAutoFit/>
          </a:bodyPr>
          <a:lstStyle/>
          <a:p>
            <a:r>
              <a:rPr lang="en-US" sz="2000" dirty="0" smtClean="0"/>
              <a:t> Servers combine dozens, hundreds, or thousands of hard drives in very highly complex networks of interactivity.  </a:t>
            </a: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4336" y="1185338"/>
            <a:ext cx="6833807" cy="3826932"/>
          </a:xfrm>
          <a:prstGeom prst="rect">
            <a:avLst/>
          </a:prstGeom>
        </p:spPr>
      </p:pic>
      <p:sp>
        <p:nvSpPr>
          <p:cNvPr id="3" name="TextBox 2"/>
          <p:cNvSpPr txBox="1"/>
          <p:nvPr/>
        </p:nvSpPr>
        <p:spPr>
          <a:xfrm>
            <a:off x="457200" y="5266265"/>
            <a:ext cx="8229600" cy="1154162"/>
          </a:xfrm>
          <a:prstGeom prst="rect">
            <a:avLst/>
          </a:prstGeom>
          <a:noFill/>
        </p:spPr>
        <p:txBody>
          <a:bodyPr wrap="square" rtlCol="0">
            <a:spAutoFit/>
          </a:bodyPr>
          <a:lstStyle/>
          <a:p>
            <a:pPr algn="ctr"/>
            <a:r>
              <a:rPr lang="en-US" sz="2400" dirty="0" smtClean="0"/>
              <a:t>Some Computer Server Systems Are Big, Some Very Big.</a:t>
            </a:r>
          </a:p>
          <a:p>
            <a:pPr algn="ctr"/>
            <a:endParaRPr lang="en-US" sz="1200" dirty="0" smtClean="0"/>
          </a:p>
          <a:p>
            <a:pPr algn="ctr"/>
            <a:r>
              <a:rPr lang="en-US" sz="3300" dirty="0" smtClean="0">
                <a:solidFill>
                  <a:srgbClr val="008000"/>
                </a:solidFill>
              </a:rPr>
              <a:t>But None  </a:t>
            </a:r>
            <a:r>
              <a:rPr lang="en-US" sz="3300" i="1" dirty="0" smtClean="0">
                <a:solidFill>
                  <a:srgbClr val="008000"/>
                </a:solidFill>
              </a:rPr>
              <a:t>(Yet!)  </a:t>
            </a:r>
            <a:r>
              <a:rPr lang="en-US" sz="3300" dirty="0" smtClean="0">
                <a:solidFill>
                  <a:srgbClr val="008000"/>
                </a:solidFill>
              </a:rPr>
              <a:t>Can Match The Human Mind.</a:t>
            </a:r>
            <a:endParaRPr lang="en-US" sz="3300" i="1" dirty="0">
              <a:solidFill>
                <a:srgbClr val="008000"/>
              </a:solidFill>
            </a:endParaRPr>
          </a:p>
        </p:txBody>
      </p:sp>
      <p:sp>
        <p:nvSpPr>
          <p:cNvPr id="5" name="TextBox 4"/>
          <p:cNvSpPr txBox="1"/>
          <p:nvPr/>
        </p:nvSpPr>
        <p:spPr>
          <a:xfrm>
            <a:off x="3225800" y="507994"/>
            <a:ext cx="2992087" cy="646331"/>
          </a:xfrm>
          <a:prstGeom prst="rect">
            <a:avLst/>
          </a:prstGeom>
          <a:noFill/>
        </p:spPr>
        <p:txBody>
          <a:bodyPr wrap="square" rtlCol="0">
            <a:spAutoFit/>
          </a:bodyPr>
          <a:lstStyle/>
          <a:p>
            <a:r>
              <a:rPr lang="en-US" b="1" i="1" dirty="0" smtClean="0"/>
              <a:t>Computers Brains and Minds</a:t>
            </a:r>
            <a:endParaRPr lang="en-US" b="1" i="1" u="sng" dirty="0" smtClean="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952769" y="2116667"/>
            <a:ext cx="5440612" cy="2677656"/>
          </a:xfrm>
          <a:prstGeom prst="rect">
            <a:avLst/>
          </a:prstGeom>
          <a:noFill/>
        </p:spPr>
        <p:txBody>
          <a:bodyPr wrap="none" rtlCol="0">
            <a:spAutoFit/>
          </a:bodyPr>
          <a:lstStyle/>
          <a:p>
            <a:pPr algn="ctr"/>
            <a:r>
              <a:rPr lang="en-US" sz="2400" dirty="0" smtClean="0"/>
              <a:t>Computer information processing systems </a:t>
            </a:r>
          </a:p>
          <a:p>
            <a:pPr algn="ctr"/>
            <a:r>
              <a:rPr lang="en-US" sz="2400" dirty="0" smtClean="0"/>
              <a:t>Count their information units</a:t>
            </a:r>
          </a:p>
          <a:p>
            <a:pPr algn="ctr"/>
            <a:r>
              <a:rPr lang="en-US" sz="2400" dirty="0" smtClean="0"/>
              <a:t> In terms of millions,</a:t>
            </a:r>
          </a:p>
          <a:p>
            <a:pPr algn="ctr"/>
            <a:r>
              <a:rPr lang="en-US" sz="2400" dirty="0" smtClean="0"/>
              <a:t>Tens of millions</a:t>
            </a:r>
          </a:p>
          <a:p>
            <a:pPr algn="ctr"/>
            <a:r>
              <a:rPr lang="en-US" sz="2400" dirty="0" smtClean="0"/>
              <a:t>&amp;</a:t>
            </a:r>
          </a:p>
          <a:p>
            <a:pPr algn="ctr"/>
            <a:r>
              <a:rPr lang="en-US" sz="2400" dirty="0" smtClean="0"/>
              <a:t>Hundreds of millions.</a:t>
            </a:r>
          </a:p>
          <a:p>
            <a:pPr algn="ctr"/>
            <a:endParaRPr lang="en-US" sz="2400" dirty="0"/>
          </a:p>
        </p:txBody>
      </p:sp>
      <p:sp>
        <p:nvSpPr>
          <p:cNvPr id="4" name="TextBox 3"/>
          <p:cNvSpPr txBox="1"/>
          <p:nvPr/>
        </p:nvSpPr>
        <p:spPr>
          <a:xfrm>
            <a:off x="3081807" y="499533"/>
            <a:ext cx="2992087" cy="646331"/>
          </a:xfrm>
          <a:prstGeom prst="rect">
            <a:avLst/>
          </a:prstGeom>
          <a:noFill/>
        </p:spPr>
        <p:txBody>
          <a:bodyPr wrap="square" rtlCol="0">
            <a:spAutoFit/>
          </a:bodyPr>
          <a:lstStyle/>
          <a:p>
            <a:r>
              <a:rPr lang="en-US" b="1" i="1" u="sng" dirty="0" smtClean="0"/>
              <a:t>Computers Brains and Minds</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421216"/>
            <a:ext cx="2540000" cy="2628900"/>
          </a:xfrm>
          <a:prstGeom prst="rect">
            <a:avLst/>
          </a:prstGeom>
        </p:spPr>
      </p:pic>
      <p:pic>
        <p:nvPicPr>
          <p:cNvPr id="3" name="Picture 2"/>
          <p:cNvPicPr>
            <a:picLocks noChangeAspect="1"/>
          </p:cNvPicPr>
          <p:nvPr/>
        </p:nvPicPr>
        <p:blipFill>
          <a:blip r:embed="rId3"/>
          <a:srcRect t="7227" b="14303"/>
          <a:stretch>
            <a:fillRect/>
          </a:stretch>
        </p:blipFill>
        <p:spPr>
          <a:xfrm>
            <a:off x="3572873" y="3911486"/>
            <a:ext cx="5080000" cy="2252245"/>
          </a:xfrm>
          <a:prstGeom prst="rect">
            <a:avLst/>
          </a:prstGeom>
        </p:spPr>
      </p:pic>
      <p:sp>
        <p:nvSpPr>
          <p:cNvPr id="4" name="TextBox 3"/>
          <p:cNvSpPr txBox="1"/>
          <p:nvPr/>
        </p:nvSpPr>
        <p:spPr>
          <a:xfrm>
            <a:off x="680976" y="3200400"/>
            <a:ext cx="2277123" cy="338554"/>
          </a:xfrm>
          <a:prstGeom prst="rect">
            <a:avLst/>
          </a:prstGeom>
          <a:noFill/>
        </p:spPr>
        <p:txBody>
          <a:bodyPr wrap="none" rtlCol="0">
            <a:spAutoFit/>
          </a:bodyPr>
          <a:lstStyle/>
          <a:p>
            <a:pPr algn="ctr"/>
            <a:r>
              <a:rPr lang="en-US" sz="1600" dirty="0" smtClean="0"/>
              <a:t>Albert Einstein--</a:t>
            </a:r>
            <a:r>
              <a:rPr lang="en-US" sz="1600" i="1" dirty="0" smtClean="0"/>
              <a:t>Thinking</a:t>
            </a:r>
            <a:endParaRPr lang="en-US" sz="1600" i="1" dirty="0"/>
          </a:p>
        </p:txBody>
      </p:sp>
      <p:sp>
        <p:nvSpPr>
          <p:cNvPr id="5" name="TextBox 4"/>
          <p:cNvSpPr txBox="1"/>
          <p:nvPr/>
        </p:nvSpPr>
        <p:spPr>
          <a:xfrm>
            <a:off x="4778711" y="6265336"/>
            <a:ext cx="2785275" cy="369332"/>
          </a:xfrm>
          <a:prstGeom prst="rect">
            <a:avLst/>
          </a:prstGeom>
          <a:noFill/>
        </p:spPr>
        <p:txBody>
          <a:bodyPr wrap="none" rtlCol="0">
            <a:spAutoFit/>
          </a:bodyPr>
          <a:lstStyle/>
          <a:p>
            <a:pPr algn="ctr"/>
            <a:r>
              <a:rPr lang="en-US" dirty="0" smtClean="0"/>
              <a:t>American Children--</a:t>
            </a:r>
            <a:r>
              <a:rPr lang="en-US" i="1" dirty="0" smtClean="0"/>
              <a:t>Playing</a:t>
            </a:r>
            <a:endParaRPr lang="en-US" i="1" dirty="0"/>
          </a:p>
        </p:txBody>
      </p:sp>
      <p:sp>
        <p:nvSpPr>
          <p:cNvPr id="7" name="TextBox 6"/>
          <p:cNvSpPr txBox="1"/>
          <p:nvPr/>
        </p:nvSpPr>
        <p:spPr>
          <a:xfrm>
            <a:off x="3656412" y="1591733"/>
            <a:ext cx="4788089" cy="461665"/>
          </a:xfrm>
          <a:prstGeom prst="rect">
            <a:avLst/>
          </a:prstGeom>
          <a:noFill/>
        </p:spPr>
        <p:txBody>
          <a:bodyPr wrap="none" rtlCol="0">
            <a:spAutoFit/>
          </a:bodyPr>
          <a:lstStyle/>
          <a:p>
            <a:pPr algn="ctr"/>
            <a:r>
              <a:rPr lang="en-US" sz="2400" dirty="0" smtClean="0">
                <a:solidFill>
                  <a:srgbClr val="008000"/>
                </a:solidFill>
              </a:rPr>
              <a:t>These kinds of information systems…</a:t>
            </a:r>
          </a:p>
        </p:txBody>
      </p:sp>
      <p:sp>
        <p:nvSpPr>
          <p:cNvPr id="8" name="TextBox 7"/>
          <p:cNvSpPr txBox="1"/>
          <p:nvPr/>
        </p:nvSpPr>
        <p:spPr>
          <a:xfrm>
            <a:off x="508000" y="3742282"/>
            <a:ext cx="2540000" cy="2492990"/>
          </a:xfrm>
          <a:prstGeom prst="rect">
            <a:avLst/>
          </a:prstGeom>
          <a:noFill/>
        </p:spPr>
        <p:txBody>
          <a:bodyPr wrap="square" rtlCol="0">
            <a:spAutoFit/>
          </a:bodyPr>
          <a:lstStyle/>
          <a:p>
            <a:pPr algn="ctr"/>
            <a:r>
              <a:rPr lang="en-US" sz="2400" i="1" dirty="0" smtClean="0">
                <a:solidFill>
                  <a:srgbClr val="008000"/>
                </a:solidFill>
              </a:rPr>
              <a:t>...count their information units</a:t>
            </a:r>
          </a:p>
          <a:p>
            <a:pPr algn="ctr"/>
            <a:r>
              <a:rPr lang="en-US" sz="2400" i="1" dirty="0" smtClean="0">
                <a:solidFill>
                  <a:srgbClr val="008000"/>
                </a:solidFill>
              </a:rPr>
              <a:t>In terms of</a:t>
            </a:r>
          </a:p>
          <a:p>
            <a:pPr algn="ctr"/>
            <a:r>
              <a:rPr lang="en-US" sz="2400" i="1" dirty="0" smtClean="0">
                <a:solidFill>
                  <a:srgbClr val="008000"/>
                </a:solidFill>
              </a:rPr>
              <a:t>Tens &amp;</a:t>
            </a:r>
          </a:p>
          <a:p>
            <a:pPr algn="ctr"/>
            <a:r>
              <a:rPr lang="en-US" sz="2400" i="1" dirty="0" smtClean="0">
                <a:solidFill>
                  <a:srgbClr val="008000"/>
                </a:solidFill>
              </a:rPr>
              <a:t>Hundreds of </a:t>
            </a:r>
          </a:p>
          <a:p>
            <a:pPr algn="ctr"/>
            <a:r>
              <a:rPr lang="en-US" sz="3600" b="1" i="1" dirty="0" smtClean="0">
                <a:solidFill>
                  <a:srgbClr val="008000"/>
                </a:solidFill>
                <a:effectLst>
                  <a:glow rad="50800">
                    <a:srgbClr val="FF0000">
                      <a:alpha val="75000"/>
                    </a:srgbClr>
                  </a:glow>
                  <a:reflection stA="88000" endPos="70000" dist="12700" dir="5400000" sy="-100000" algn="bl" rotWithShape="0"/>
                </a:effectLst>
              </a:rPr>
              <a:t>Billions.</a:t>
            </a:r>
            <a:endParaRPr lang="en-US" sz="3600" b="1" i="1" dirty="0">
              <a:solidFill>
                <a:srgbClr val="008000"/>
              </a:solidFill>
              <a:effectLst>
                <a:glow rad="50800">
                  <a:srgbClr val="FF0000">
                    <a:alpha val="75000"/>
                  </a:srgbClr>
                </a:glow>
                <a:reflection stA="88000" endPos="70000" dist="12700" dir="5400000" sy="-100000" algn="bl" rotWithShape="0"/>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9110</TotalTime>
  <Words>2008</Words>
  <Application>Microsoft Macintosh PowerPoint</Application>
  <PresentationFormat>On-screen Show (4:3)</PresentationFormat>
  <Paragraphs>349</Paragraphs>
  <Slides>36</Slides>
  <Notes>2</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Univ of Hartford, West Hartford, CT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Bernard Z. Friedlander</dc:creator>
  <cp:lastModifiedBy>Bernard Friedlander</cp:lastModifiedBy>
  <cp:revision>20</cp:revision>
  <cp:lastPrinted>2013-06-13T21:54:29Z</cp:lastPrinted>
  <dcterms:created xsi:type="dcterms:W3CDTF">2013-10-28T18:35:24Z</dcterms:created>
  <dcterms:modified xsi:type="dcterms:W3CDTF">2013-10-28T18:55:34Z</dcterms:modified>
</cp:coreProperties>
</file>