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3" r:id="rId3"/>
    <p:sldId id="284" r:id="rId4"/>
    <p:sldId id="282" r:id="rId5"/>
    <p:sldId id="286" r:id="rId6"/>
    <p:sldId id="285" r:id="rId7"/>
    <p:sldId id="287" r:id="rId8"/>
    <p:sldId id="288" r:id="rId9"/>
    <p:sldId id="290" r:id="rId10"/>
    <p:sldId id="291" r:id="rId11"/>
    <p:sldId id="289" r:id="rId12"/>
    <p:sldId id="308" r:id="rId13"/>
    <p:sldId id="292" r:id="rId14"/>
    <p:sldId id="293" r:id="rId15"/>
    <p:sldId id="294" r:id="rId16"/>
    <p:sldId id="304" r:id="rId17"/>
    <p:sldId id="305" r:id="rId18"/>
    <p:sldId id="307" r:id="rId19"/>
    <p:sldId id="257" r:id="rId20"/>
    <p:sldId id="309" r:id="rId21"/>
    <p:sldId id="298" r:id="rId22"/>
    <p:sldId id="301" r:id="rId23"/>
    <p:sldId id="300" r:id="rId24"/>
    <p:sldId id="299" r:id="rId25"/>
    <p:sldId id="297" r:id="rId26"/>
    <p:sldId id="295" r:id="rId27"/>
    <p:sldId id="303" r:id="rId28"/>
    <p:sldId id="302" r:id="rId29"/>
    <p:sldId id="296" r:id="rId30"/>
    <p:sldId id="270" r:id="rId31"/>
    <p:sldId id="306" r:id="rId32"/>
    <p:sldId id="269" r:id="rId33"/>
    <p:sldId id="271" r:id="rId34"/>
    <p:sldId id="272" r:id="rId35"/>
    <p:sldId id="273" r:id="rId36"/>
    <p:sldId id="274" r:id="rId37"/>
    <p:sldId id="275" r:id="rId38"/>
    <p:sldId id="276" r:id="rId39"/>
    <p:sldId id="278" r:id="rId40"/>
    <p:sldId id="277" r:id="rId41"/>
    <p:sldId id="279" r:id="rId42"/>
    <p:sldId id="280"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18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BB669B-9EDB-284E-9EF1-E986BB4779B3}" type="datetimeFigureOut">
              <a:rPr lang="en-US" smtClean="0"/>
              <a:t>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758A7-EE3E-9643-BDD4-493442E6338A}" type="slidenum">
              <a:rPr lang="en-US" smtClean="0"/>
              <a:t>‹#›</a:t>
            </a:fld>
            <a:endParaRPr lang="en-US"/>
          </a:p>
        </p:txBody>
      </p:sp>
    </p:spTree>
    <p:extLst>
      <p:ext uri="{BB962C8B-B14F-4D97-AF65-F5344CB8AC3E}">
        <p14:creationId xmlns:p14="http://schemas.microsoft.com/office/powerpoint/2010/main" val="101092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B669B-9EDB-284E-9EF1-E986BB4779B3}" type="datetimeFigureOut">
              <a:rPr lang="en-US" smtClean="0"/>
              <a:t>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758A7-EE3E-9643-BDD4-493442E6338A}" type="slidenum">
              <a:rPr lang="en-US" smtClean="0"/>
              <a:t>‹#›</a:t>
            </a:fld>
            <a:endParaRPr lang="en-US"/>
          </a:p>
        </p:txBody>
      </p:sp>
    </p:spTree>
    <p:extLst>
      <p:ext uri="{BB962C8B-B14F-4D97-AF65-F5344CB8AC3E}">
        <p14:creationId xmlns:p14="http://schemas.microsoft.com/office/powerpoint/2010/main" val="2122065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B669B-9EDB-284E-9EF1-E986BB4779B3}" type="datetimeFigureOut">
              <a:rPr lang="en-US" smtClean="0"/>
              <a:t>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758A7-EE3E-9643-BDD4-493442E6338A}" type="slidenum">
              <a:rPr lang="en-US" smtClean="0"/>
              <a:t>‹#›</a:t>
            </a:fld>
            <a:endParaRPr lang="en-US"/>
          </a:p>
        </p:txBody>
      </p:sp>
    </p:spTree>
    <p:extLst>
      <p:ext uri="{BB962C8B-B14F-4D97-AF65-F5344CB8AC3E}">
        <p14:creationId xmlns:p14="http://schemas.microsoft.com/office/powerpoint/2010/main" val="2480335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B669B-9EDB-284E-9EF1-E986BB4779B3}" type="datetimeFigureOut">
              <a:rPr lang="en-US" smtClean="0"/>
              <a:t>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758A7-EE3E-9643-BDD4-493442E6338A}" type="slidenum">
              <a:rPr lang="en-US" smtClean="0"/>
              <a:t>‹#›</a:t>
            </a:fld>
            <a:endParaRPr lang="en-US"/>
          </a:p>
        </p:txBody>
      </p:sp>
    </p:spTree>
    <p:extLst>
      <p:ext uri="{BB962C8B-B14F-4D97-AF65-F5344CB8AC3E}">
        <p14:creationId xmlns:p14="http://schemas.microsoft.com/office/powerpoint/2010/main" val="2361542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B669B-9EDB-284E-9EF1-E986BB4779B3}" type="datetimeFigureOut">
              <a:rPr lang="en-US" smtClean="0"/>
              <a:t>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758A7-EE3E-9643-BDD4-493442E6338A}" type="slidenum">
              <a:rPr lang="en-US" smtClean="0"/>
              <a:t>‹#›</a:t>
            </a:fld>
            <a:endParaRPr lang="en-US"/>
          </a:p>
        </p:txBody>
      </p:sp>
    </p:spTree>
    <p:extLst>
      <p:ext uri="{BB962C8B-B14F-4D97-AF65-F5344CB8AC3E}">
        <p14:creationId xmlns:p14="http://schemas.microsoft.com/office/powerpoint/2010/main" val="254472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BB669B-9EDB-284E-9EF1-E986BB4779B3}" type="datetimeFigureOut">
              <a:rPr lang="en-US" smtClean="0"/>
              <a:t>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758A7-EE3E-9643-BDD4-493442E6338A}" type="slidenum">
              <a:rPr lang="en-US" smtClean="0"/>
              <a:t>‹#›</a:t>
            </a:fld>
            <a:endParaRPr lang="en-US"/>
          </a:p>
        </p:txBody>
      </p:sp>
    </p:spTree>
    <p:extLst>
      <p:ext uri="{BB962C8B-B14F-4D97-AF65-F5344CB8AC3E}">
        <p14:creationId xmlns:p14="http://schemas.microsoft.com/office/powerpoint/2010/main" val="3888573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BB669B-9EDB-284E-9EF1-E986BB4779B3}" type="datetimeFigureOut">
              <a:rPr lang="en-US" smtClean="0"/>
              <a:t>2/11/15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C758A7-EE3E-9643-BDD4-493442E6338A}" type="slidenum">
              <a:rPr lang="en-US" smtClean="0"/>
              <a:t>‹#›</a:t>
            </a:fld>
            <a:endParaRPr lang="en-US"/>
          </a:p>
        </p:txBody>
      </p:sp>
    </p:spTree>
    <p:extLst>
      <p:ext uri="{BB962C8B-B14F-4D97-AF65-F5344CB8AC3E}">
        <p14:creationId xmlns:p14="http://schemas.microsoft.com/office/powerpoint/2010/main" val="3789246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BB669B-9EDB-284E-9EF1-E986BB4779B3}" type="datetimeFigureOut">
              <a:rPr lang="en-US" smtClean="0"/>
              <a:t>2/11/15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C758A7-EE3E-9643-BDD4-493442E6338A}" type="slidenum">
              <a:rPr lang="en-US" smtClean="0"/>
              <a:t>‹#›</a:t>
            </a:fld>
            <a:endParaRPr lang="en-US"/>
          </a:p>
        </p:txBody>
      </p:sp>
    </p:spTree>
    <p:extLst>
      <p:ext uri="{BB962C8B-B14F-4D97-AF65-F5344CB8AC3E}">
        <p14:creationId xmlns:p14="http://schemas.microsoft.com/office/powerpoint/2010/main" val="1346216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B669B-9EDB-284E-9EF1-E986BB4779B3}" type="datetimeFigureOut">
              <a:rPr lang="en-US" smtClean="0"/>
              <a:t>2/11/15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C758A7-EE3E-9643-BDD4-493442E6338A}" type="slidenum">
              <a:rPr lang="en-US" smtClean="0"/>
              <a:t>‹#›</a:t>
            </a:fld>
            <a:endParaRPr lang="en-US"/>
          </a:p>
        </p:txBody>
      </p:sp>
    </p:spTree>
    <p:extLst>
      <p:ext uri="{BB962C8B-B14F-4D97-AF65-F5344CB8AC3E}">
        <p14:creationId xmlns:p14="http://schemas.microsoft.com/office/powerpoint/2010/main" val="342847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B669B-9EDB-284E-9EF1-E986BB4779B3}" type="datetimeFigureOut">
              <a:rPr lang="en-US" smtClean="0"/>
              <a:t>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758A7-EE3E-9643-BDD4-493442E6338A}" type="slidenum">
              <a:rPr lang="en-US" smtClean="0"/>
              <a:t>‹#›</a:t>
            </a:fld>
            <a:endParaRPr lang="en-US"/>
          </a:p>
        </p:txBody>
      </p:sp>
    </p:spTree>
    <p:extLst>
      <p:ext uri="{BB962C8B-B14F-4D97-AF65-F5344CB8AC3E}">
        <p14:creationId xmlns:p14="http://schemas.microsoft.com/office/powerpoint/2010/main" val="3859869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B669B-9EDB-284E-9EF1-E986BB4779B3}" type="datetimeFigureOut">
              <a:rPr lang="en-US" smtClean="0"/>
              <a:t>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758A7-EE3E-9643-BDD4-493442E6338A}" type="slidenum">
              <a:rPr lang="en-US" smtClean="0"/>
              <a:t>‹#›</a:t>
            </a:fld>
            <a:endParaRPr lang="en-US"/>
          </a:p>
        </p:txBody>
      </p:sp>
    </p:spTree>
    <p:extLst>
      <p:ext uri="{BB962C8B-B14F-4D97-AF65-F5344CB8AC3E}">
        <p14:creationId xmlns:p14="http://schemas.microsoft.com/office/powerpoint/2010/main" val="42136751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B669B-9EDB-284E-9EF1-E986BB4779B3}" type="datetimeFigureOut">
              <a:rPr lang="en-US" smtClean="0"/>
              <a:t>2/11/15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758A7-EE3E-9643-BDD4-493442E6338A}" type="slidenum">
              <a:rPr lang="en-US" smtClean="0"/>
              <a:t>‹#›</a:t>
            </a:fld>
            <a:endParaRPr lang="en-US"/>
          </a:p>
        </p:txBody>
      </p:sp>
    </p:spTree>
    <p:extLst>
      <p:ext uri="{BB962C8B-B14F-4D97-AF65-F5344CB8AC3E}">
        <p14:creationId xmlns:p14="http://schemas.microsoft.com/office/powerpoint/2010/main" val="3269824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fischer.hw@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ailtheactuary.files.wordpress.com/2015/02/china-energy-consumption-by-source-2013-logo.png" TargetMode="Externa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ailtheactuary.files.wordpress.com/2015/01/oil-price-and-supply-with-notes2.png" TargetMode="Externa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ailtheactuary.files.wordpress.com/2015/02/ave-annual-growth-in-world-population-year-1-logo.png" TargetMode="Externa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ailtheactuary.files.wordpress.com/2015/02/ave-annual-increase-in-gdp-per-capita-year-1-logo.png" TargetMode="Externa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rookings.edu/~/media/Projects/BPEA/Spring%202009/2009a_bpea_hamilton.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ailtheactuary.files.wordpress.com/2015/02/world-growth-in-oil-energy-economy-2013-logo.png" TargetMode="Externa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ailtheactuary.files.wordpress.com/2015/02/world-oil-consumption-vs-price-to-1900-logo.png" TargetMode="Externa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ailtheactuary.files.wordpress.com/2015/02/world-per-capita-energy-consumption-with-logo.png" TargetMode="Externa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ailtheactuary.files.wordpress.com/2015/02/pct-energy-consumption-from-oil.png" TargetMode="Externa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ailtheactuary.files.wordpress.com/2014/01/average-economic-growth-2005-2011.png" TargetMode="Externa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ailtheactuary.files.wordpress.com/2015/02/ave-gdp-increase-per-capita-other-economies-w-logo.png" TargetMode="Externa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7437"/>
            <a:ext cx="7772400" cy="3083014"/>
          </a:xfrm>
        </p:spPr>
        <p:txBody>
          <a:bodyPr>
            <a:normAutofit/>
          </a:bodyPr>
          <a:lstStyle/>
          <a:p>
            <a:r>
              <a:rPr lang="en-US" sz="4800" dirty="0" smtClean="0"/>
              <a:t>Energy and Ecosystems</a:t>
            </a:r>
            <a:endParaRPr lang="en-US" sz="4800" dirty="0"/>
          </a:p>
        </p:txBody>
      </p:sp>
      <p:sp>
        <p:nvSpPr>
          <p:cNvPr id="3" name="Subtitle 2"/>
          <p:cNvSpPr>
            <a:spLocks noGrp="1"/>
          </p:cNvSpPr>
          <p:nvPr>
            <p:ph type="subTitle" idx="1"/>
          </p:nvPr>
        </p:nvSpPr>
        <p:spPr>
          <a:xfrm>
            <a:off x="1371600" y="3339821"/>
            <a:ext cx="6400800" cy="3183021"/>
          </a:xfrm>
        </p:spPr>
        <p:txBody>
          <a:bodyPr>
            <a:normAutofit fontScale="55000" lnSpcReduction="20000"/>
          </a:bodyPr>
          <a:lstStyle/>
          <a:p>
            <a:r>
              <a:rPr lang="en-US" sz="5100" dirty="0" smtClean="0">
                <a:solidFill>
                  <a:schemeClr val="tx1"/>
                </a:solidFill>
                <a:latin typeface="Garamond"/>
                <a:cs typeface="Garamond"/>
              </a:rPr>
              <a:t>Howard T. </a:t>
            </a:r>
            <a:r>
              <a:rPr lang="en-US" sz="5100" dirty="0" err="1" smtClean="0">
                <a:solidFill>
                  <a:schemeClr val="tx1"/>
                </a:solidFill>
                <a:latin typeface="Garamond"/>
                <a:cs typeface="Garamond"/>
              </a:rPr>
              <a:t>Odum’s</a:t>
            </a:r>
            <a:r>
              <a:rPr lang="en-US" sz="5100" dirty="0" smtClean="0">
                <a:solidFill>
                  <a:schemeClr val="tx1"/>
                </a:solidFill>
                <a:latin typeface="Garamond"/>
                <a:cs typeface="Garamond"/>
              </a:rPr>
              <a:t>  </a:t>
            </a:r>
            <a:br>
              <a:rPr lang="en-US" sz="5100" dirty="0" smtClean="0">
                <a:solidFill>
                  <a:schemeClr val="tx1"/>
                </a:solidFill>
                <a:latin typeface="Garamond"/>
                <a:cs typeface="Garamond"/>
              </a:rPr>
            </a:br>
            <a:r>
              <a:rPr lang="en-US" sz="5100" dirty="0" smtClean="0">
                <a:solidFill>
                  <a:schemeClr val="tx1"/>
                </a:solidFill>
                <a:latin typeface="Garamond"/>
                <a:cs typeface="Garamond"/>
              </a:rPr>
              <a:t>“Energy, Ecology, and Economics” (1974) </a:t>
            </a:r>
            <a:br>
              <a:rPr lang="en-US" sz="5100" dirty="0" smtClean="0">
                <a:solidFill>
                  <a:schemeClr val="tx1"/>
                </a:solidFill>
                <a:latin typeface="Garamond"/>
                <a:cs typeface="Garamond"/>
              </a:rPr>
            </a:br>
            <a:r>
              <a:rPr lang="en-US" sz="5100" dirty="0" smtClean="0">
                <a:solidFill>
                  <a:schemeClr val="tx1"/>
                </a:solidFill>
                <a:latin typeface="Garamond"/>
                <a:cs typeface="Garamond"/>
              </a:rPr>
              <a:t>for Today’s World</a:t>
            </a:r>
            <a:endParaRPr lang="en-US" sz="3800" dirty="0" smtClean="0">
              <a:solidFill>
                <a:schemeClr val="tx1"/>
              </a:solidFill>
              <a:latin typeface="Garamond"/>
              <a:cs typeface="Garamond"/>
            </a:endParaRPr>
          </a:p>
          <a:p>
            <a:pPr algn="r"/>
            <a:endParaRPr lang="en-US" sz="2200" dirty="0" smtClean="0">
              <a:solidFill>
                <a:schemeClr val="tx1"/>
              </a:solidFill>
              <a:latin typeface="Garamond"/>
              <a:cs typeface="Garamond"/>
            </a:endParaRPr>
          </a:p>
          <a:p>
            <a:pPr algn="r"/>
            <a:endParaRPr lang="en-US" sz="2200" dirty="0">
              <a:solidFill>
                <a:schemeClr val="tx1"/>
              </a:solidFill>
              <a:latin typeface="Garamond"/>
              <a:cs typeface="Garamond"/>
            </a:endParaRPr>
          </a:p>
          <a:p>
            <a:pPr algn="r"/>
            <a:endParaRPr lang="en-US" sz="2200" dirty="0" smtClean="0">
              <a:solidFill>
                <a:schemeClr val="tx1"/>
              </a:solidFill>
              <a:latin typeface="Garamond"/>
              <a:cs typeface="Garamond"/>
            </a:endParaRPr>
          </a:p>
          <a:p>
            <a:pPr algn="r"/>
            <a:endParaRPr lang="en-US" sz="2200" dirty="0">
              <a:solidFill>
                <a:schemeClr val="tx1"/>
              </a:solidFill>
              <a:latin typeface="Garamond"/>
              <a:cs typeface="Garamond"/>
            </a:endParaRPr>
          </a:p>
          <a:p>
            <a:pPr algn="r"/>
            <a:endParaRPr lang="en-US" sz="2200" dirty="0" smtClean="0">
              <a:solidFill>
                <a:schemeClr val="tx1"/>
              </a:solidFill>
              <a:latin typeface="Garamond"/>
              <a:cs typeface="Garamond"/>
            </a:endParaRPr>
          </a:p>
          <a:p>
            <a:pPr algn="r"/>
            <a:r>
              <a:rPr lang="en-US" sz="2200" dirty="0" smtClean="0">
                <a:solidFill>
                  <a:schemeClr val="tx1"/>
                </a:solidFill>
                <a:latin typeface="Garamond"/>
                <a:cs typeface="Garamond"/>
              </a:rPr>
              <a:t>Chaos and Complex Systems Seminar</a:t>
            </a:r>
          </a:p>
          <a:p>
            <a:pPr algn="r"/>
            <a:r>
              <a:rPr lang="en-US" sz="2200" dirty="0" smtClean="0">
                <a:solidFill>
                  <a:schemeClr val="tx1"/>
                </a:solidFill>
                <a:latin typeface="Garamond"/>
                <a:cs typeface="Garamond"/>
              </a:rPr>
              <a:t>10 February 2015</a:t>
            </a:r>
          </a:p>
          <a:p>
            <a:pPr algn="r"/>
            <a:r>
              <a:rPr lang="en-US" sz="2200" dirty="0" smtClean="0">
                <a:solidFill>
                  <a:schemeClr val="tx1"/>
                </a:solidFill>
                <a:latin typeface="Garamond"/>
                <a:cs typeface="Garamond"/>
              </a:rPr>
              <a:t>H. William Fischer, M.D., J.D</a:t>
            </a:r>
            <a:r>
              <a:rPr lang="en-US" sz="2200" dirty="0" smtClean="0">
                <a:solidFill>
                  <a:schemeClr val="tx1"/>
                </a:solidFill>
                <a:latin typeface="Garamond"/>
                <a:cs typeface="Garamond"/>
              </a:rPr>
              <a:t>.</a:t>
            </a:r>
          </a:p>
          <a:p>
            <a:pPr algn="r"/>
            <a:r>
              <a:rPr lang="en-US" sz="2200" dirty="0" smtClean="0">
                <a:solidFill>
                  <a:schemeClr val="tx1"/>
                </a:solidFill>
                <a:latin typeface="Garamond"/>
                <a:cs typeface="Garamond"/>
              </a:rPr>
              <a:t>Phone: 314.780.0001</a:t>
            </a:r>
            <a:endParaRPr lang="en-US" sz="2200" dirty="0" smtClean="0">
              <a:solidFill>
                <a:schemeClr val="tx1"/>
              </a:solidFill>
              <a:latin typeface="Garamond"/>
              <a:cs typeface="Garamond"/>
            </a:endParaRPr>
          </a:p>
          <a:p>
            <a:pPr algn="r"/>
            <a:r>
              <a:rPr lang="en-US" sz="2200" dirty="0">
                <a:solidFill>
                  <a:schemeClr val="tx1"/>
                </a:solidFill>
                <a:latin typeface="Garamond"/>
                <a:cs typeface="Garamond"/>
                <a:hlinkClick r:id="rId2"/>
              </a:rPr>
              <a:t>f</a:t>
            </a:r>
            <a:r>
              <a:rPr lang="en-US" sz="2200" dirty="0" smtClean="0">
                <a:solidFill>
                  <a:schemeClr val="tx1"/>
                </a:solidFill>
                <a:latin typeface="Garamond"/>
                <a:cs typeface="Garamond"/>
                <a:hlinkClick r:id="rId2"/>
              </a:rPr>
              <a:t>ischer.hw@</a:t>
            </a:r>
            <a:r>
              <a:rPr lang="en-US" sz="2200" dirty="0" smtClean="0">
                <a:solidFill>
                  <a:schemeClr val="tx1"/>
                </a:solidFill>
                <a:latin typeface="Garamond"/>
                <a:cs typeface="Garamond"/>
                <a:hlinkClick r:id="rId2"/>
              </a:rPr>
              <a:t>gmail.com</a:t>
            </a:r>
            <a:endParaRPr lang="en-US" sz="2200" dirty="0" smtClean="0">
              <a:solidFill>
                <a:schemeClr val="tx1"/>
              </a:solidFill>
              <a:latin typeface="Garamond"/>
              <a:cs typeface="Garamond"/>
            </a:endParaRPr>
          </a:p>
          <a:p>
            <a:pPr algn="r"/>
            <a:endParaRPr lang="en-US" sz="2200" dirty="0" smtClean="0">
              <a:solidFill>
                <a:schemeClr val="tx1"/>
              </a:solidFill>
              <a:latin typeface="Garamond"/>
              <a:cs typeface="Garamond"/>
            </a:endParaRPr>
          </a:p>
          <a:p>
            <a:pPr algn="r"/>
            <a:endParaRPr lang="en-US" sz="2200" dirty="0" smtClean="0">
              <a:solidFill>
                <a:schemeClr val="tx1"/>
              </a:solidFill>
              <a:latin typeface="Garamond"/>
              <a:cs typeface="Garamond"/>
            </a:endParaRPr>
          </a:p>
        </p:txBody>
      </p:sp>
    </p:spTree>
    <p:extLst>
      <p:ext uri="{BB962C8B-B14F-4D97-AF65-F5344CB8AC3E}">
        <p14:creationId xmlns:p14="http://schemas.microsoft.com/office/powerpoint/2010/main" val="439812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gure 14. China's energy consumption by source, based on BP Statistical Review of World Energy data.">
            <a:hlinkClick r:id="rId2"/>
          </p:cNvPr>
          <p:cNvPicPr>
            <a:picLocks noGrp="1"/>
          </p:cNvPicPr>
          <p:nvPr>
            <p:ph idx="1"/>
          </p:nvPr>
        </p:nvPicPr>
        <p:blipFill>
          <a:blip r:embed="rId3">
            <a:extLst>
              <a:ext uri="{28A0092B-C50C-407E-A947-70E740481C1C}">
                <a14:useLocalDpi xmlns:a14="http://schemas.microsoft.com/office/drawing/2010/main" val="0"/>
              </a:ext>
            </a:extLst>
          </a:blip>
          <a:srcRect l="112" r="112"/>
          <a:stretch>
            <a:fillRect/>
          </a:stretch>
        </p:blipFill>
        <p:spPr bwMode="auto">
          <a:xfrm>
            <a:off x="457200" y="454282"/>
            <a:ext cx="8229600" cy="5013325"/>
          </a:xfrm>
          <a:prstGeom prst="rect">
            <a:avLst/>
          </a:prstGeom>
          <a:noFill/>
          <a:ln>
            <a:noFill/>
          </a:ln>
        </p:spPr>
      </p:pic>
    </p:spTree>
    <p:extLst>
      <p:ext uri="{BB962C8B-B14F-4D97-AF65-F5344CB8AC3E}">
        <p14:creationId xmlns:p14="http://schemas.microsoft.com/office/powerpoint/2010/main" val="698084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gure 12. World Oil Supply (production including biofuels, natural gas liquids) and Brent monthly average spot prices, based on EIA data.">
            <a:hlinkClick r:id="rId2"/>
          </p:cNvPr>
          <p:cNvPicPr>
            <a:picLocks noGrp="1"/>
          </p:cNvPicPr>
          <p:nvPr>
            <p:ph idx="1"/>
          </p:nvPr>
        </p:nvPicPr>
        <p:blipFill>
          <a:blip r:embed="rId3">
            <a:extLst>
              <a:ext uri="{28A0092B-C50C-407E-A947-70E740481C1C}">
                <a14:useLocalDpi xmlns:a14="http://schemas.microsoft.com/office/drawing/2010/main" val="0"/>
              </a:ext>
            </a:extLst>
          </a:blip>
          <a:srcRect l="1048" r="1048"/>
          <a:stretch>
            <a:fillRect/>
          </a:stretch>
        </p:blipFill>
        <p:spPr bwMode="auto">
          <a:xfrm>
            <a:off x="457200" y="235960"/>
            <a:ext cx="8229600" cy="5043488"/>
          </a:xfrm>
          <a:prstGeom prst="rect">
            <a:avLst/>
          </a:prstGeom>
          <a:noFill/>
          <a:ln>
            <a:noFill/>
          </a:ln>
        </p:spPr>
      </p:pic>
    </p:spTree>
    <p:extLst>
      <p:ext uri="{BB962C8B-B14F-4D97-AF65-F5344CB8AC3E}">
        <p14:creationId xmlns:p14="http://schemas.microsoft.com/office/powerpoint/2010/main" val="3612544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Maximum Affordable Oil Price?</a:t>
            </a:r>
            <a:endParaRPr lang="en-US" dirty="0"/>
          </a:p>
        </p:txBody>
      </p:sp>
      <p:sp>
        <p:nvSpPr>
          <p:cNvPr id="3" name="Content Placeholder 2"/>
          <p:cNvSpPr>
            <a:spLocks noGrp="1"/>
          </p:cNvSpPr>
          <p:nvPr>
            <p:ph idx="1"/>
          </p:nvPr>
        </p:nvSpPr>
        <p:spPr/>
        <p:txBody>
          <a:bodyPr/>
          <a:lstStyle/>
          <a:p>
            <a:r>
              <a:rPr lang="en-US" dirty="0" smtClean="0"/>
              <a:t>There seems to be a maximum price that the world economy can pay.  $120/barrel seems to lead to economic decline in the U.S. and Europe and continuing growth in economies like China (which use a lot of oil), and India (which uses more oil but has lower average wages).</a:t>
            </a:r>
            <a:endParaRPr lang="en-US" dirty="0"/>
          </a:p>
        </p:txBody>
      </p:sp>
    </p:spTree>
    <p:extLst>
      <p:ext uri="{BB962C8B-B14F-4D97-AF65-F5344CB8AC3E}">
        <p14:creationId xmlns:p14="http://schemas.microsoft.com/office/powerpoint/2010/main" val="4052632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COST AND VALUE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Economic </a:t>
            </a:r>
            <a:r>
              <a:rPr lang="en-US" dirty="0"/>
              <a:t>cost and value have traditionally been analyzed in terms of labor and capital (originally land, later all material means of production).  Insofar as energy had a cost, it was measured in terms of the capital and labor costs of obtaining it.  </a:t>
            </a:r>
            <a:endParaRPr lang="en-US" dirty="0" smtClean="0"/>
          </a:p>
          <a:p>
            <a:r>
              <a:rPr lang="en-US" dirty="0" smtClean="0"/>
              <a:t>Macroeconomics hasn’t predicted very well.  Nor has it explained productivity or growth.  Energy is the </a:t>
            </a:r>
            <a:r>
              <a:rPr lang="en-US" dirty="0"/>
              <a:t>predominant factor in </a:t>
            </a:r>
            <a:r>
              <a:rPr lang="en-US" dirty="0" smtClean="0"/>
              <a:t>productivity and GDP, but macroeconomics hardly considers it.  </a:t>
            </a:r>
          </a:p>
          <a:p>
            <a:r>
              <a:rPr lang="en-US" dirty="0" smtClean="0"/>
              <a:t>Economic production has </a:t>
            </a:r>
            <a:r>
              <a:rPr lang="en-US" dirty="0"/>
              <a:t>correlated with energy use throughout history.  </a:t>
            </a:r>
            <a:endParaRPr lang="en-US" dirty="0" smtClean="0"/>
          </a:p>
          <a:p>
            <a:r>
              <a:rPr lang="en-US" dirty="0" smtClean="0"/>
              <a:t>Energy </a:t>
            </a:r>
            <a:r>
              <a:rPr lang="en-US" dirty="0"/>
              <a:t>use and human culture co-evolved, with development of each enabling development of the other. </a:t>
            </a:r>
          </a:p>
        </p:txBody>
      </p:sp>
    </p:spTree>
    <p:extLst>
      <p:ext uri="{BB962C8B-B14F-4D97-AF65-F5344CB8AC3E}">
        <p14:creationId xmlns:p14="http://schemas.microsoft.com/office/powerpoint/2010/main" val="534305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Human </a:t>
            </a:r>
            <a:r>
              <a:rPr lang="en-US" dirty="0"/>
              <a:t>population and its economy grew only slowly until the 19</a:t>
            </a:r>
            <a:r>
              <a:rPr lang="en-US" baseline="30000" dirty="0"/>
              <a:t>th</a:t>
            </a:r>
            <a:r>
              <a:rPr lang="en-US" dirty="0"/>
              <a:t> century.  </a:t>
            </a:r>
            <a:endParaRPr lang="en-US" dirty="0" smtClean="0"/>
          </a:p>
          <a:p>
            <a:r>
              <a:rPr lang="en-US" dirty="0" smtClean="0"/>
              <a:t>For most of human history, technological advances</a:t>
            </a:r>
            <a:r>
              <a:rPr lang="en-US" dirty="0"/>
              <a:t> </a:t>
            </a:r>
            <a:r>
              <a:rPr lang="en-US" dirty="0" smtClean="0"/>
              <a:t>were in </a:t>
            </a:r>
            <a:r>
              <a:rPr lang="en-US" dirty="0"/>
              <a:t>physical tools and processes (including fire, </a:t>
            </a:r>
            <a:r>
              <a:rPr lang="en-US" dirty="0" smtClean="0"/>
              <a:t>weapons, domesticated plants and animals</a:t>
            </a:r>
            <a:r>
              <a:rPr lang="en-US" dirty="0"/>
              <a:t>, wheels, and sailing vessels</a:t>
            </a:r>
            <a:r>
              <a:rPr lang="en-US" dirty="0" smtClean="0"/>
              <a:t>)</a:t>
            </a:r>
          </a:p>
          <a:p>
            <a:r>
              <a:rPr lang="en-US" dirty="0" smtClean="0"/>
              <a:t>Changes </a:t>
            </a:r>
            <a:r>
              <a:rPr lang="en-US" dirty="0"/>
              <a:t>in social organization </a:t>
            </a:r>
            <a:r>
              <a:rPr lang="en-US" dirty="0" smtClean="0"/>
              <a:t>coevolved to allow </a:t>
            </a:r>
            <a:r>
              <a:rPr lang="en-US" dirty="0"/>
              <a:t>growth by better harvesting what solar energy produced, either directly in </a:t>
            </a:r>
            <a:r>
              <a:rPr lang="en-US" dirty="0" smtClean="0"/>
              <a:t>hunting and agriculture</a:t>
            </a:r>
            <a:r>
              <a:rPr lang="en-US" dirty="0"/>
              <a:t>, or indirectly, from wind and water. </a:t>
            </a:r>
            <a:endParaRPr lang="en-US" dirty="0" smtClean="0"/>
          </a:p>
          <a:p>
            <a:r>
              <a:rPr lang="en-US" dirty="0" smtClean="0"/>
              <a:t>Growth took off in the </a:t>
            </a:r>
            <a:r>
              <a:rPr lang="en-US" dirty="0"/>
              <a:t>nineteenth </a:t>
            </a:r>
            <a:r>
              <a:rPr lang="en-US" dirty="0" smtClean="0"/>
              <a:t>century, when the tools to mine and use coal developed rapidly.  </a:t>
            </a:r>
          </a:p>
          <a:p>
            <a:r>
              <a:rPr lang="en-US" dirty="0" smtClean="0"/>
              <a:t>Growth further accelerated in the </a:t>
            </a:r>
            <a:r>
              <a:rPr lang="en-US" dirty="0"/>
              <a:t>twentieth </a:t>
            </a:r>
            <a:r>
              <a:rPr lang="en-US" dirty="0" smtClean="0"/>
              <a:t>century and </a:t>
            </a:r>
            <a:r>
              <a:rPr lang="en-US" dirty="0"/>
              <a:t>the age of oil.</a:t>
            </a:r>
          </a:p>
          <a:p>
            <a:endParaRPr lang="en-US" dirty="0"/>
          </a:p>
        </p:txBody>
      </p:sp>
    </p:spTree>
    <p:extLst>
      <p:ext uri="{BB962C8B-B14F-4D97-AF65-F5344CB8AC3E}">
        <p14:creationId xmlns:p14="http://schemas.microsoft.com/office/powerpoint/2010/main" val="4216078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SLOWED GROWTH: THE CURRENT QUANDARY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Growth </a:t>
            </a:r>
            <a:r>
              <a:rPr lang="en-US" dirty="0"/>
              <a:t>has slowed in the past 40 years.  In recent years, per capita economic growth may have stopped or </a:t>
            </a:r>
            <a:r>
              <a:rPr lang="en-US" dirty="0" smtClean="0"/>
              <a:t>be negative</a:t>
            </a:r>
          </a:p>
          <a:p>
            <a:r>
              <a:rPr lang="en-US" dirty="0" smtClean="0"/>
              <a:t>In the U.S., average wages have not increased for many years.  </a:t>
            </a:r>
          </a:p>
          <a:p>
            <a:r>
              <a:rPr lang="en-US" dirty="0" smtClean="0"/>
              <a:t>Only the wealthy have more, but that may not reflect increased production.  Note different causes: decreased taxation, increased subsidies, government spending, QE, TARP.  How much wealth is artifact, or artifice?  </a:t>
            </a:r>
            <a:endParaRPr lang="en-US" dirty="0"/>
          </a:p>
        </p:txBody>
      </p:sp>
    </p:spTree>
    <p:extLst>
      <p:ext uri="{BB962C8B-B14F-4D97-AF65-F5344CB8AC3E}">
        <p14:creationId xmlns:p14="http://schemas.microsoft.com/office/powerpoint/2010/main" val="3611954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Liebig’s Law</a:t>
            </a:r>
            <a:endParaRPr lang="en-US" dirty="0"/>
          </a:p>
        </p:txBody>
      </p:sp>
      <p:sp>
        <p:nvSpPr>
          <p:cNvPr id="3" name="Content Placeholder 2"/>
          <p:cNvSpPr>
            <a:spLocks noGrp="1"/>
          </p:cNvSpPr>
          <p:nvPr>
            <p:ph idx="1"/>
          </p:nvPr>
        </p:nvSpPr>
        <p:spPr/>
        <p:txBody>
          <a:bodyPr>
            <a:normAutofit fontScale="92500"/>
          </a:bodyPr>
          <a:lstStyle/>
          <a:p>
            <a:r>
              <a:rPr lang="en-US" dirty="0" smtClean="0"/>
              <a:t>Summary: the </a:t>
            </a:r>
            <a:r>
              <a:rPr lang="en-US" dirty="0"/>
              <a:t>availability of the most abundant nutrient in the soil is only as good as the availability of the least abundant nutrient in the soil</a:t>
            </a:r>
            <a:r>
              <a:rPr lang="en-US" dirty="0" smtClean="0"/>
              <a:t>.</a:t>
            </a:r>
          </a:p>
          <a:p>
            <a:r>
              <a:rPr lang="en-US" dirty="0" smtClean="0"/>
              <a:t>For most of human history, energy was the least abundant nutrient in the human economy</a:t>
            </a:r>
          </a:p>
          <a:p>
            <a:r>
              <a:rPr lang="en-US" dirty="0" smtClean="0"/>
              <a:t>During the nineteenth and twentieth century, other nutrients limited growth.</a:t>
            </a:r>
          </a:p>
          <a:p>
            <a:r>
              <a:rPr lang="en-US" dirty="0" smtClean="0"/>
              <a:t>Are we returning to energy limits?</a:t>
            </a:r>
          </a:p>
        </p:txBody>
      </p:sp>
    </p:spTree>
    <p:extLst>
      <p:ext uri="{BB962C8B-B14F-4D97-AF65-F5344CB8AC3E}">
        <p14:creationId xmlns:p14="http://schemas.microsoft.com/office/powerpoint/2010/main" val="4152525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ACCOUNTING</a:t>
            </a:r>
            <a:endParaRPr lang="en-US" dirty="0"/>
          </a:p>
        </p:txBody>
      </p:sp>
      <p:sp>
        <p:nvSpPr>
          <p:cNvPr id="3" name="Content Placeholder 2"/>
          <p:cNvSpPr>
            <a:spLocks noGrp="1"/>
          </p:cNvSpPr>
          <p:nvPr>
            <p:ph idx="1"/>
          </p:nvPr>
        </p:nvSpPr>
        <p:spPr/>
        <p:txBody>
          <a:bodyPr/>
          <a:lstStyle/>
          <a:p>
            <a:pPr marL="0" indent="0">
              <a:buNone/>
            </a:pPr>
            <a:r>
              <a:rPr lang="en-US" dirty="0" smtClean="0"/>
              <a:t>For </a:t>
            </a:r>
            <a:r>
              <a:rPr lang="en-US" dirty="0"/>
              <a:t>most of human history, fossil fuel energy was unavailable.  For two centuries, fossil fuels were so available that their cost (either in money or in terms of difficulty of obtaining them) was insignificant compared to capital and labor costs.  Now, energy costs are </a:t>
            </a:r>
            <a:r>
              <a:rPr lang="en-US" dirty="0" smtClean="0"/>
              <a:t>again substantial</a:t>
            </a:r>
            <a:r>
              <a:rPr lang="en-US" dirty="0"/>
              <a:t>.  </a:t>
            </a:r>
            <a:r>
              <a:rPr lang="en-US" dirty="0" smtClean="0"/>
              <a:t>Inadequate energy </a:t>
            </a:r>
            <a:r>
              <a:rPr lang="en-US" dirty="0"/>
              <a:t>cost accounting </a:t>
            </a:r>
            <a:r>
              <a:rPr lang="en-US" dirty="0" smtClean="0"/>
              <a:t>may </a:t>
            </a:r>
            <a:r>
              <a:rPr lang="en-US" dirty="0"/>
              <a:t>explain current limitations of economic theories. </a:t>
            </a:r>
          </a:p>
        </p:txBody>
      </p:sp>
    </p:spTree>
    <p:extLst>
      <p:ext uri="{BB962C8B-B14F-4D97-AF65-F5344CB8AC3E}">
        <p14:creationId xmlns:p14="http://schemas.microsoft.com/office/powerpoint/2010/main" val="1125661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ENERGY PRICE IS INADEQUATE FOR ACCOUNTING ITS TRUE COST (OR VALUE)</a:t>
            </a:r>
            <a:endParaRPr lang="en-US" sz="3600"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The </a:t>
            </a:r>
            <a:r>
              <a:rPr lang="en-US" dirty="0"/>
              <a:t>price of energy is unpredictable and generally underestimates its true cost, because </a:t>
            </a:r>
          </a:p>
          <a:p>
            <a:pPr lvl="0"/>
            <a:r>
              <a:rPr lang="en-US" dirty="0"/>
              <a:t>energy cost has a multiplier effect increasing the cost of everything else (capital, labor, other resources) used in the economy; </a:t>
            </a:r>
          </a:p>
          <a:p>
            <a:pPr lvl="0"/>
            <a:r>
              <a:rPr lang="en-US" dirty="0"/>
              <a:t>international affairs, economic uncertainty, and government policy unpredictably affect price;</a:t>
            </a:r>
          </a:p>
          <a:p>
            <a:pPr lvl="0"/>
            <a:r>
              <a:rPr lang="en-US" dirty="0"/>
              <a:t>energy cost tends to be accounted for in terms of current prices, which besides being affected by the above extraneous factors do not yet reflect the multiplier inflationary effect of real current costs;</a:t>
            </a:r>
          </a:p>
          <a:p>
            <a:pPr lvl="0"/>
            <a:r>
              <a:rPr lang="en-US" dirty="0"/>
              <a:t>replacement costs are not considered at all, </a:t>
            </a:r>
            <a:r>
              <a:rPr lang="en-US" dirty="0" smtClean="0"/>
              <a:t>because:</a:t>
            </a:r>
          </a:p>
          <a:p>
            <a:pPr marL="0" lvl="0" indent="0">
              <a:buNone/>
            </a:pPr>
            <a:r>
              <a:rPr lang="en-US" dirty="0"/>
              <a:t>	</a:t>
            </a:r>
            <a:r>
              <a:rPr lang="en-US" dirty="0" smtClean="0"/>
              <a:t>	1. the </a:t>
            </a:r>
            <a:r>
              <a:rPr lang="en-US" dirty="0"/>
              <a:t>economic system demands </a:t>
            </a:r>
            <a:r>
              <a:rPr lang="en-US" dirty="0" smtClean="0"/>
              <a:t>current </a:t>
            </a:r>
            <a:r>
              <a:rPr lang="en-US" dirty="0"/>
              <a:t>price accounting, </a:t>
            </a:r>
            <a:endParaRPr lang="en-US" dirty="0" smtClean="0"/>
          </a:p>
          <a:p>
            <a:pPr marL="0" lvl="0" indent="0">
              <a:buNone/>
            </a:pPr>
            <a:r>
              <a:rPr lang="en-US" dirty="0"/>
              <a:t>	</a:t>
            </a:r>
            <a:r>
              <a:rPr lang="en-US" dirty="0" smtClean="0"/>
              <a:t>	2. no replacement </a:t>
            </a:r>
            <a:r>
              <a:rPr lang="en-US" dirty="0"/>
              <a:t>cost estimate can be valid - the best </a:t>
            </a:r>
            <a:r>
              <a:rPr lang="en-US" dirty="0" smtClean="0"/>
              <a:t>energy</a:t>
            </a:r>
          </a:p>
          <a:p>
            <a:pPr marL="0" lvl="0" indent="0">
              <a:buNone/>
            </a:pPr>
            <a:r>
              <a:rPr lang="en-US" dirty="0"/>
              <a:t>	</a:t>
            </a:r>
            <a:r>
              <a:rPr lang="en-US" dirty="0" smtClean="0"/>
              <a:t>			sources </a:t>
            </a:r>
            <a:r>
              <a:rPr lang="en-US" dirty="0"/>
              <a:t>were used </a:t>
            </a:r>
            <a:r>
              <a:rPr lang="en-US" dirty="0" smtClean="0"/>
              <a:t>first: costs increase with time,</a:t>
            </a:r>
          </a:p>
          <a:p>
            <a:pPr marL="0" lvl="0" indent="0">
              <a:buNone/>
            </a:pPr>
            <a:r>
              <a:rPr lang="en-US" dirty="0"/>
              <a:t>	</a:t>
            </a:r>
            <a:r>
              <a:rPr lang="en-US" dirty="0" smtClean="0"/>
              <a:t>			but </a:t>
            </a:r>
            <a:r>
              <a:rPr lang="en-US" dirty="0"/>
              <a:t>unpredictably.</a:t>
            </a:r>
          </a:p>
          <a:p>
            <a:endParaRPr lang="en-US" dirty="0"/>
          </a:p>
        </p:txBody>
      </p:sp>
    </p:spTree>
    <p:extLst>
      <p:ext uri="{BB962C8B-B14F-4D97-AF65-F5344CB8AC3E}">
        <p14:creationId xmlns:p14="http://schemas.microsoft.com/office/powerpoint/2010/main" val="351508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876"/>
            <a:ext cx="8229600" cy="1128954"/>
          </a:xfrm>
        </p:spPr>
        <p:txBody>
          <a:bodyPr>
            <a:normAutofit fontScale="90000"/>
          </a:bodyPr>
          <a:lstStyle/>
          <a:p>
            <a:r>
              <a:rPr lang="en-US" u="sng" dirty="0" smtClean="0"/>
              <a:t>Energy, Ecology, and Economics</a:t>
            </a:r>
            <a:br>
              <a:rPr lang="en-US" u="sng" dirty="0" smtClean="0"/>
            </a:br>
            <a:r>
              <a:rPr lang="en-US" u="sng" dirty="0" smtClean="0"/>
              <a:t/>
            </a:r>
            <a:br>
              <a:rPr lang="en-US" u="sng" dirty="0" smtClean="0"/>
            </a:br>
            <a:r>
              <a:rPr lang="en-US" sz="4000" dirty="0" smtClean="0"/>
              <a:t>True Value</a:t>
            </a:r>
            <a:endParaRPr lang="en-US" u="sng" dirty="0"/>
          </a:p>
        </p:txBody>
      </p:sp>
      <p:sp>
        <p:nvSpPr>
          <p:cNvPr id="3" name="Content Placeholder 2"/>
          <p:cNvSpPr>
            <a:spLocks noGrp="1"/>
          </p:cNvSpPr>
          <p:nvPr>
            <p:ph idx="1"/>
          </p:nvPr>
        </p:nvSpPr>
        <p:spPr>
          <a:xfrm>
            <a:off x="457200" y="2336306"/>
            <a:ext cx="8229600" cy="3789857"/>
          </a:xfrm>
        </p:spPr>
        <p:txBody>
          <a:bodyPr>
            <a:normAutofit lnSpcReduction="10000"/>
          </a:bodyPr>
          <a:lstStyle/>
          <a:p>
            <a:pPr marL="0" indent="0">
              <a:buNone/>
            </a:pPr>
            <a:r>
              <a:rPr lang="en-US" dirty="0"/>
              <a:t>1. The true value of energy to society is the net energy, which is what's left after the energy costs of getting and concentrating that energy are subtracted</a:t>
            </a:r>
            <a:r>
              <a:rPr lang="en-US" dirty="0" smtClean="0"/>
              <a:t>.</a:t>
            </a:r>
            <a:br>
              <a:rPr lang="en-US" dirty="0" smtClean="0"/>
            </a:br>
            <a:r>
              <a:rPr lang="en-US" dirty="0" smtClean="0"/>
              <a:t/>
            </a:r>
            <a:br>
              <a:rPr lang="en-US" dirty="0" smtClean="0"/>
            </a:br>
            <a:r>
              <a:rPr lang="en-US" sz="2800" dirty="0" smtClean="0"/>
              <a:t>[All economic value reflects energy value.  Nothing is produced without energy.  Valued objects have embodied energy.]</a:t>
            </a:r>
            <a:endParaRPr lang="en-US" sz="2800" dirty="0"/>
          </a:p>
          <a:p>
            <a:endParaRPr lang="en-US" dirty="0"/>
          </a:p>
        </p:txBody>
      </p:sp>
    </p:spTree>
    <p:extLst>
      <p:ext uri="{BB962C8B-B14F-4D97-AF65-F5344CB8AC3E}">
        <p14:creationId xmlns:p14="http://schemas.microsoft.com/office/powerpoint/2010/main" val="551522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igure 3. Average annual increase in world population, based on work of Angus Maddison through 2000; USDA population figures used for 2000 to 2014.">
            <a:hlinkClick r:id="rId2"/>
          </p:cNvPr>
          <p:cNvPicPr>
            <a:picLocks noGrp="1"/>
          </p:cNvPicPr>
          <p:nvPr>
            <p:ph idx="1"/>
          </p:nvPr>
        </p:nvPicPr>
        <p:blipFill>
          <a:blip r:embed="rId3">
            <a:extLst>
              <a:ext uri="{28A0092B-C50C-407E-A947-70E740481C1C}">
                <a14:useLocalDpi xmlns:a14="http://schemas.microsoft.com/office/drawing/2010/main" val="0"/>
              </a:ext>
            </a:extLst>
          </a:blip>
          <a:srcRect t="2541" b="2541"/>
          <a:stretch>
            <a:fillRect/>
          </a:stretch>
        </p:blipFill>
        <p:spPr bwMode="auto">
          <a:xfrm>
            <a:off x="457200" y="1427163"/>
            <a:ext cx="8229600" cy="4699000"/>
          </a:xfrm>
          <a:prstGeom prst="rect">
            <a:avLst/>
          </a:prstGeom>
          <a:noFill/>
          <a:ln>
            <a:noFill/>
          </a:ln>
        </p:spPr>
      </p:pic>
    </p:spTree>
    <p:extLst>
      <p:ext uri="{BB962C8B-B14F-4D97-AF65-F5344CB8AC3E}">
        <p14:creationId xmlns:p14="http://schemas.microsoft.com/office/powerpoint/2010/main" val="3899482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Energy Returned on Energy Invested (EROI)</a:t>
            </a:r>
            <a:endParaRPr lang="en-US" dirty="0"/>
          </a:p>
        </p:txBody>
      </p:sp>
      <p:sp>
        <p:nvSpPr>
          <p:cNvPr id="3" name="Content Placeholder 2"/>
          <p:cNvSpPr>
            <a:spLocks noGrp="1"/>
          </p:cNvSpPr>
          <p:nvPr>
            <p:ph idx="1"/>
          </p:nvPr>
        </p:nvSpPr>
        <p:spPr/>
        <p:txBody>
          <a:bodyPr>
            <a:normAutofit fontScale="92500"/>
          </a:bodyPr>
          <a:lstStyle/>
          <a:p>
            <a:r>
              <a:rPr lang="en-US" dirty="0"/>
              <a:t>Perhaps the most important ecological energetics accounting concept is net energy, or Energy Returned on Energy Invested (EROI).  Historically, economic growth has required growth of total net </a:t>
            </a:r>
            <a:r>
              <a:rPr lang="en-US" dirty="0" smtClean="0"/>
              <a:t>energy.  </a:t>
            </a:r>
          </a:p>
          <a:p>
            <a:r>
              <a:rPr lang="en-US" dirty="0" smtClean="0"/>
              <a:t>The </a:t>
            </a:r>
            <a:r>
              <a:rPr lang="en-US" dirty="0"/>
              <a:t>increasing energy cost of energy production explains much of the current economic quandary, although many uncertainties remain and complicate energy cost accounting methods. </a:t>
            </a:r>
          </a:p>
        </p:txBody>
      </p:sp>
    </p:spTree>
    <p:extLst>
      <p:ext uri="{BB962C8B-B14F-4D97-AF65-F5344CB8AC3E}">
        <p14:creationId xmlns:p14="http://schemas.microsoft.com/office/powerpoint/2010/main" val="1382766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EROI (Energy returned on energy invested)=Energy Out/Energy In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Modern civilization has flourished on very high EROIs</a:t>
            </a:r>
          </a:p>
          <a:p>
            <a:r>
              <a:rPr lang="en-US" dirty="0" smtClean="0"/>
              <a:t>The higher the EROI, the more surplus energy.</a:t>
            </a:r>
          </a:p>
          <a:p>
            <a:r>
              <a:rPr lang="en-US" dirty="0" smtClean="0"/>
              <a:t>Surplus energy enables growth.</a:t>
            </a:r>
          </a:p>
          <a:p>
            <a:r>
              <a:rPr lang="en-US" dirty="0" smtClean="0"/>
              <a:t>When EROI is high, other inputs (capital, labor, money, debt) furnish Liebig’s limits.  </a:t>
            </a:r>
          </a:p>
          <a:p>
            <a:r>
              <a:rPr lang="en-US" dirty="0" smtClean="0"/>
              <a:t>Economics has developed in an era of cheap energy, when its cost was not limiting.  </a:t>
            </a:r>
          </a:p>
          <a:p>
            <a:r>
              <a:rPr lang="en-US" dirty="0" smtClean="0"/>
              <a:t>Energy is now creating limits, but we don’t know the interactions between EROI and traditional input limitations.    </a:t>
            </a:r>
          </a:p>
        </p:txBody>
      </p:sp>
    </p:spTree>
    <p:extLst>
      <p:ext uri="{BB962C8B-B14F-4D97-AF65-F5344CB8AC3E}">
        <p14:creationId xmlns:p14="http://schemas.microsoft.com/office/powerpoint/2010/main" val="2047401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EROI’s of fossil fuels have been so high as to be irrelevant. That’s not so now. </a:t>
            </a:r>
            <a:r>
              <a:rPr lang="en-US" sz="2700" dirty="0" smtClean="0"/>
              <a:t>[The later estimates especially may be too high because they don’t include enough indirect energy costs (</a:t>
            </a:r>
            <a:r>
              <a:rPr lang="en-US" sz="2700" i="1" dirty="0" smtClean="0"/>
              <a:t>embodied</a:t>
            </a:r>
            <a:r>
              <a:rPr lang="en-US" sz="2700" dirty="0" smtClean="0"/>
              <a:t> energy).] </a:t>
            </a:r>
            <a:endParaRPr lang="en-US" sz="2700" dirty="0"/>
          </a:p>
        </p:txBody>
      </p:sp>
      <p:sp>
        <p:nvSpPr>
          <p:cNvPr id="3" name="Content Placeholder 2"/>
          <p:cNvSpPr>
            <a:spLocks noGrp="1"/>
          </p:cNvSpPr>
          <p:nvPr>
            <p:ph idx="1"/>
          </p:nvPr>
        </p:nvSpPr>
        <p:spPr>
          <a:xfrm>
            <a:off x="457200" y="2237496"/>
            <a:ext cx="8229600" cy="3888667"/>
          </a:xfrm>
        </p:spPr>
        <p:txBody>
          <a:bodyPr>
            <a:normAutofit fontScale="85000" lnSpcReduction="20000"/>
          </a:bodyPr>
          <a:lstStyle/>
          <a:p>
            <a:pPr marL="0" indent="0">
              <a:buNone/>
            </a:pPr>
            <a:r>
              <a:rPr lang="en-US" dirty="0" smtClean="0"/>
              <a:t>EROIs:</a:t>
            </a:r>
          </a:p>
          <a:p>
            <a:pPr marL="0" indent="0">
              <a:buNone/>
            </a:pPr>
            <a:r>
              <a:rPr lang="en-US" dirty="0" smtClean="0"/>
              <a:t>Oil (1930s)						100</a:t>
            </a:r>
          </a:p>
          <a:p>
            <a:pPr marL="0" indent="0">
              <a:buNone/>
            </a:pPr>
            <a:r>
              <a:rPr lang="en-US" dirty="0" smtClean="0"/>
              <a:t>Coal (2005)		  		 	  	  80</a:t>
            </a:r>
          </a:p>
          <a:p>
            <a:pPr marL="0" indent="0">
              <a:buNone/>
            </a:pPr>
            <a:r>
              <a:rPr lang="en-US" dirty="0" smtClean="0"/>
              <a:t>Hydroelectric					  30</a:t>
            </a:r>
          </a:p>
          <a:p>
            <a:pPr marL="0" indent="0">
              <a:buNone/>
            </a:pPr>
            <a:r>
              <a:rPr lang="en-US" dirty="0" smtClean="0"/>
              <a:t>Oil (1970)						  	  30</a:t>
            </a:r>
          </a:p>
          <a:p>
            <a:pPr marL="0" indent="0">
              <a:buNone/>
            </a:pPr>
            <a:r>
              <a:rPr lang="en-US" dirty="0" smtClean="0"/>
              <a:t>Wind								  18</a:t>
            </a:r>
          </a:p>
          <a:p>
            <a:pPr marL="0" indent="0">
              <a:buNone/>
            </a:pPr>
            <a:r>
              <a:rPr lang="en-US" dirty="0" smtClean="0"/>
              <a:t>Oil (2000, domestic)		  	  15</a:t>
            </a:r>
          </a:p>
          <a:p>
            <a:pPr marL="0" indent="0">
              <a:buNone/>
            </a:pPr>
            <a:r>
              <a:rPr lang="en-US" dirty="0" smtClean="0"/>
              <a:t>Solar								    7</a:t>
            </a:r>
          </a:p>
          <a:p>
            <a:pPr marL="0" indent="0">
              <a:buNone/>
            </a:pPr>
            <a:r>
              <a:rPr lang="en-US" dirty="0" smtClean="0"/>
              <a:t>Ethanol							    1</a:t>
            </a:r>
            <a:endParaRPr lang="en-US" dirty="0"/>
          </a:p>
        </p:txBody>
      </p:sp>
    </p:spTree>
    <p:extLst>
      <p:ext uri="{BB962C8B-B14F-4D97-AF65-F5344CB8AC3E}">
        <p14:creationId xmlns:p14="http://schemas.microsoft.com/office/powerpoint/2010/main" val="784076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estimating EROI</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Measuring the total energy content of </a:t>
            </a:r>
            <a:r>
              <a:rPr lang="en-US" b="1" dirty="0" smtClean="0"/>
              <a:t>output</a:t>
            </a:r>
            <a:r>
              <a:rPr lang="en-US" dirty="0" smtClean="0"/>
              <a:t> is straightforward, but outputs (electricity, natural gas, oil, and coal) have varying qualities.  </a:t>
            </a:r>
          </a:p>
          <a:p>
            <a:r>
              <a:rPr lang="en-US" dirty="0" smtClean="0"/>
              <a:t>Energy </a:t>
            </a:r>
            <a:r>
              <a:rPr lang="en-US" b="1" dirty="0" smtClean="0"/>
              <a:t>inputs</a:t>
            </a:r>
            <a:r>
              <a:rPr lang="en-US" dirty="0" smtClean="0"/>
              <a:t> may be direct (fuel used in production) or indirect (all the energy ultimately required by the production system)</a:t>
            </a:r>
          </a:p>
          <a:p>
            <a:r>
              <a:rPr lang="en-US" dirty="0" smtClean="0"/>
              <a:t>The more indirect use is included as an input, the lower the estimated EROI. </a:t>
            </a:r>
          </a:p>
          <a:p>
            <a:r>
              <a:rPr lang="en-US" dirty="0" smtClean="0"/>
              <a:t>In the conceptual limit, EROI=1.  All energy that a society used might be seen as ultimately going to producing more energy.    </a:t>
            </a:r>
          </a:p>
          <a:p>
            <a:endParaRPr lang="en-US" dirty="0"/>
          </a:p>
        </p:txBody>
      </p:sp>
    </p:spTree>
    <p:extLst>
      <p:ext uri="{BB962C8B-B14F-4D97-AF65-F5344CB8AC3E}">
        <p14:creationId xmlns:p14="http://schemas.microsoft.com/office/powerpoint/2010/main" val="1965959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dirty="0"/>
              <a:t>y</a:t>
            </a:r>
            <a:r>
              <a:rPr lang="en-US" sz="2400" dirty="0" smtClean="0"/>
              <a:t>=Energy invested/Energy out=1/EROI</a:t>
            </a:r>
            <a:br>
              <a:rPr lang="en-US" sz="2400" dirty="0" smtClean="0"/>
            </a:br>
            <a:r>
              <a:rPr lang="en-US" sz="2400" dirty="0" smtClean="0"/>
              <a:t>x=EROI (Energy out/Energy invested)</a:t>
            </a:r>
            <a:br>
              <a:rPr lang="en-US" sz="2400" dirty="0" smtClean="0"/>
            </a:br>
            <a:r>
              <a:rPr lang="en-US" sz="2400" dirty="0" smtClean="0"/>
              <a:t>[The amount needed to get a given amount out increases asymptotically as EROI approaches zero.]</a:t>
            </a:r>
            <a:endParaRPr lang="en-US" sz="2400" dirty="0"/>
          </a:p>
        </p:txBody>
      </p:sp>
      <p:pic>
        <p:nvPicPr>
          <p:cNvPr id="6" name="Content Placeholder 5" descr="EROI reciprocal.tiff"/>
          <p:cNvPicPr>
            <a:picLocks noGrp="1" noChangeAspect="1"/>
          </p:cNvPicPr>
          <p:nvPr>
            <p:ph idx="1"/>
          </p:nvPr>
        </p:nvPicPr>
        <p:blipFill>
          <a:blip r:embed="rId2">
            <a:extLst>
              <a:ext uri="{28A0092B-C50C-407E-A947-70E740481C1C}">
                <a14:useLocalDpi xmlns:a14="http://schemas.microsoft.com/office/drawing/2010/main" val="0"/>
              </a:ext>
            </a:extLst>
          </a:blip>
          <a:srcRect t="304" b="304"/>
          <a:stretch>
            <a:fillRect/>
          </a:stretch>
        </p:blipFill>
        <p:spPr>
          <a:xfrm>
            <a:off x="784225" y="1919929"/>
            <a:ext cx="7164388" cy="4525963"/>
          </a:xfrm>
        </p:spPr>
      </p:pic>
    </p:spTree>
    <p:extLst>
      <p:ext uri="{BB962C8B-B14F-4D97-AF65-F5344CB8AC3E}">
        <p14:creationId xmlns:p14="http://schemas.microsoft.com/office/powerpoint/2010/main" val="1764876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smtClean="0"/>
              <a:t>y=net energy/energy out=1-(1/EROI)</a:t>
            </a:r>
            <a:br>
              <a:rPr lang="en-US" sz="1800" dirty="0" smtClean="0"/>
            </a:br>
            <a:r>
              <a:rPr lang="en-US" sz="1800" dirty="0" smtClean="0"/>
              <a:t>x=EROI</a:t>
            </a:r>
            <a:br>
              <a:rPr lang="en-US" sz="1800" dirty="0" smtClean="0"/>
            </a:br>
            <a:r>
              <a:rPr lang="en-US" sz="1800" dirty="0" smtClean="0"/>
              <a:t>[The proportion of energy out that is net energy decreases faster the more the EROI decreases, that is the proportion of useful energy decreases faster and faster as we go to less and less productive sources.]  </a:t>
            </a:r>
            <a:endParaRPr lang="en-US" sz="1800" dirty="0"/>
          </a:p>
        </p:txBody>
      </p:sp>
      <p:pic>
        <p:nvPicPr>
          <p:cNvPr id="5" name="Content Placeholder 4" descr="net energy f(EROI), rev.tiff"/>
          <p:cNvPicPr>
            <a:picLocks noGrp="1" noChangeAspect="1"/>
          </p:cNvPicPr>
          <p:nvPr>
            <p:ph idx="1"/>
          </p:nvPr>
        </p:nvPicPr>
        <p:blipFill>
          <a:blip r:embed="rId2">
            <a:extLst>
              <a:ext uri="{28A0092B-C50C-407E-A947-70E740481C1C}">
                <a14:useLocalDpi xmlns:a14="http://schemas.microsoft.com/office/drawing/2010/main" val="0"/>
              </a:ext>
            </a:extLst>
          </a:blip>
          <a:srcRect t="6736" b="6736"/>
          <a:stretch>
            <a:fillRect/>
          </a:stretch>
        </p:blipFill>
        <p:spPr>
          <a:xfrm>
            <a:off x="457200" y="2083983"/>
            <a:ext cx="8229600" cy="4525963"/>
          </a:xfrm>
        </p:spPr>
      </p:pic>
    </p:spTree>
    <p:extLst>
      <p:ext uri="{BB962C8B-B14F-4D97-AF65-F5344CB8AC3E}">
        <p14:creationId xmlns:p14="http://schemas.microsoft.com/office/powerpoint/2010/main" val="4103492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dirty="0"/>
              <a:t>y</a:t>
            </a:r>
            <a:r>
              <a:rPr lang="en-US" sz="2400" dirty="0" smtClean="0"/>
              <a:t>=Energy In Needed/Net Energy Produced=1</a:t>
            </a:r>
            <a:r>
              <a:rPr lang="en-US" sz="2400" dirty="0"/>
              <a:t>/(EROI-1</a:t>
            </a:r>
            <a:r>
              <a:rPr lang="en-US" sz="2400" dirty="0" smtClean="0"/>
              <a:t>)</a:t>
            </a:r>
            <a:br>
              <a:rPr lang="en-US" sz="2400" dirty="0" smtClean="0"/>
            </a:br>
            <a:r>
              <a:rPr lang="en-US" sz="2400" dirty="0" smtClean="0"/>
              <a:t>x=EROI</a:t>
            </a:r>
            <a:br>
              <a:rPr lang="en-US" sz="2400" dirty="0" smtClean="0"/>
            </a:br>
            <a:r>
              <a:rPr lang="en-US" sz="2400" dirty="0" smtClean="0"/>
              <a:t>[As EROI approaches 1, the energy needed to produce a given amount of energy increases asymptotically.]</a:t>
            </a:r>
            <a:endParaRPr lang="en-US" sz="2400" dirty="0"/>
          </a:p>
        </p:txBody>
      </p:sp>
      <p:pic>
        <p:nvPicPr>
          <p:cNvPr id="11" name="Content Placeholder 10" descr="energy in needed as f(EROI).tiff"/>
          <p:cNvPicPr>
            <a:picLocks noGrp="1" noChangeAspect="1"/>
          </p:cNvPicPr>
          <p:nvPr>
            <p:ph idx="1"/>
          </p:nvPr>
        </p:nvPicPr>
        <p:blipFill>
          <a:blip r:embed="rId2">
            <a:extLst>
              <a:ext uri="{28A0092B-C50C-407E-A947-70E740481C1C}">
                <a14:useLocalDpi xmlns:a14="http://schemas.microsoft.com/office/drawing/2010/main" val="0"/>
              </a:ext>
            </a:extLst>
          </a:blip>
          <a:srcRect t="1872" b="1872"/>
          <a:stretch>
            <a:fillRect/>
          </a:stretch>
        </p:blipFill>
        <p:spPr>
          <a:xfrm>
            <a:off x="457200" y="1811855"/>
            <a:ext cx="7397750" cy="4525963"/>
          </a:xfrm>
        </p:spPr>
      </p:pic>
    </p:spTree>
    <p:extLst>
      <p:ext uri="{BB962C8B-B14F-4D97-AF65-F5344CB8AC3E}">
        <p14:creationId xmlns:p14="http://schemas.microsoft.com/office/powerpoint/2010/main" val="1283880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Ethanol Example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The threshold usefulness of EROI: if the EROI isn’t greater than 1, there’s no net energy yield, which creates a presumption that it shouldn’t be done at all.</a:t>
            </a:r>
          </a:p>
          <a:p>
            <a:r>
              <a:rPr lang="en-US" dirty="0" smtClean="0"/>
              <a:t>Ethanol is a good example: The energy produced from using it as a fuel is less than the energy needed to produce it.  </a:t>
            </a:r>
          </a:p>
          <a:p>
            <a:r>
              <a:rPr lang="en-US" dirty="0" smtClean="0"/>
              <a:t>That ethanol production does not yield net energy indicates that it would not be produced in significant if it were not subsidized.  </a:t>
            </a:r>
          </a:p>
          <a:p>
            <a:r>
              <a:rPr lang="en-US" dirty="0" smtClean="0"/>
              <a:t>Ethanol production does, however, use large amounts of natural gas, which is relatively abundant and unsuitable for vehicles, and produces vehicular fuel.</a:t>
            </a:r>
          </a:p>
          <a:p>
            <a:r>
              <a:rPr lang="en-US" dirty="0" smtClean="0"/>
              <a:t>Ethanol production may, however, indirectly consumes more fuel, perhaps even more vehicular fuel, than it produces.  Corn production requires energy to make and maintain its inputs: machinery, fertilizer, transport, capital and laborers.  The long-term cost of compensating for soil erosion might also be included.  So also might the creation of higher prices for most foods for most people in the world.  </a:t>
            </a:r>
          </a:p>
          <a:p>
            <a:r>
              <a:rPr lang="en-US" dirty="0" smtClean="0"/>
              <a:t>Ultimately, ethanol production must be explained as the result of political influence and an illusion of “energy independence”.  </a:t>
            </a:r>
          </a:p>
        </p:txBody>
      </p:sp>
    </p:spTree>
    <p:extLst>
      <p:ext uri="{BB962C8B-B14F-4D97-AF65-F5344CB8AC3E}">
        <p14:creationId xmlns:p14="http://schemas.microsoft.com/office/powerpoint/2010/main" val="152989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“Renewable” fuels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CAPITAL INTENSIVE: Solar and wind are very capital intensive.  The total EROI is only obtained over the 20+ years presumed life of the equipment. </a:t>
            </a:r>
          </a:p>
          <a:p>
            <a:r>
              <a:rPr lang="en-US" dirty="0" smtClean="0"/>
              <a:t>HIGH TECH: They require sophisticated technology and long supply chains.</a:t>
            </a:r>
          </a:p>
          <a:p>
            <a:r>
              <a:rPr lang="en-US" dirty="0" smtClean="0"/>
              <a:t>STORAGE AND TRANSMISSION: They produce electricity, which is of high quality, but it also requires capital intensive transmission and unless supplemented prohibitively capital expensive </a:t>
            </a:r>
            <a:r>
              <a:rPr lang="en-US" b="1" dirty="0" smtClean="0"/>
              <a:t>storage.</a:t>
            </a:r>
            <a:endParaRPr lang="en-US" b="1" dirty="0"/>
          </a:p>
        </p:txBody>
      </p:sp>
    </p:spTree>
    <p:extLst>
      <p:ext uri="{BB962C8B-B14F-4D97-AF65-F5344CB8AC3E}">
        <p14:creationId xmlns:p14="http://schemas.microsoft.com/office/powerpoint/2010/main" val="2291749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Cost and Value Reflect Energy</a:t>
            </a:r>
            <a:endParaRPr lang="en-US" dirty="0"/>
          </a:p>
        </p:txBody>
      </p:sp>
      <p:sp>
        <p:nvSpPr>
          <p:cNvPr id="3" name="Content Placeholder 2"/>
          <p:cNvSpPr>
            <a:spLocks noGrp="1"/>
          </p:cNvSpPr>
          <p:nvPr>
            <p:ph idx="1"/>
          </p:nvPr>
        </p:nvSpPr>
        <p:spPr/>
        <p:txBody>
          <a:bodyPr/>
          <a:lstStyle/>
          <a:p>
            <a:r>
              <a:rPr lang="en-US" dirty="0" smtClean="0"/>
              <a:t>In the limit, goods and services cost what it costs in energy to produce them.  </a:t>
            </a:r>
          </a:p>
          <a:p>
            <a:r>
              <a:rPr lang="en-US" dirty="0" smtClean="0"/>
              <a:t>Are goods and service ultimately worth their value in producing more energy?  </a:t>
            </a:r>
          </a:p>
          <a:p>
            <a:pPr marL="0" indent="0">
              <a:buNone/>
            </a:pPr>
            <a:r>
              <a:rPr lang="en-US" dirty="0"/>
              <a:t>I</a:t>
            </a:r>
            <a:r>
              <a:rPr lang="en-US" dirty="0" smtClean="0"/>
              <a:t>s there an energy cost/value equilibrium?  </a:t>
            </a:r>
            <a:endParaRPr lang="en-US" dirty="0"/>
          </a:p>
        </p:txBody>
      </p:sp>
    </p:spTree>
    <p:extLst>
      <p:ext uri="{BB962C8B-B14F-4D97-AF65-F5344CB8AC3E}">
        <p14:creationId xmlns:p14="http://schemas.microsoft.com/office/powerpoint/2010/main" val="3203976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gure 4. Average annual increase in GDP per capita, based on work of Angus Maddison through 2000; USDA population/real GDP figures used for 2000 to 2014.">
            <a:hlinkClick r:id="rId2"/>
          </p:cNvPr>
          <p:cNvPicPr>
            <a:picLocks noGrp="1"/>
          </p:cNvPicPr>
          <p:nvPr>
            <p:ph idx="1"/>
          </p:nvPr>
        </p:nvPicPr>
        <p:blipFill>
          <a:blip r:embed="rId3">
            <a:extLst>
              <a:ext uri="{28A0092B-C50C-407E-A947-70E740481C1C}">
                <a14:useLocalDpi xmlns:a14="http://schemas.microsoft.com/office/drawing/2010/main" val="0"/>
              </a:ext>
            </a:extLst>
          </a:blip>
          <a:srcRect l="1037" r="1037"/>
          <a:stretch>
            <a:fillRect/>
          </a:stretch>
        </p:blipFill>
        <p:spPr bwMode="auto">
          <a:xfrm>
            <a:off x="457200" y="454086"/>
            <a:ext cx="8229600" cy="5029200"/>
          </a:xfrm>
          <a:prstGeom prst="rect">
            <a:avLst/>
          </a:prstGeom>
          <a:noFill/>
          <a:ln>
            <a:noFill/>
          </a:ln>
        </p:spPr>
      </p:pic>
    </p:spTree>
    <p:extLst>
      <p:ext uri="{BB962C8B-B14F-4D97-AF65-F5344CB8AC3E}">
        <p14:creationId xmlns:p14="http://schemas.microsoft.com/office/powerpoint/2010/main" val="1423561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Inflation, Contraction, Volatility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2. Worldwide inflation [</a:t>
            </a:r>
            <a:r>
              <a:rPr lang="en-US" i="1" dirty="0" smtClean="0"/>
              <a:t>or, alternately, economic contraction</a:t>
            </a:r>
            <a:r>
              <a:rPr lang="en-US" dirty="0" smtClean="0"/>
              <a:t>] is driven in part by the increasing fraction of our fossil fuels that have to be used in getting more fossil and other fuels.</a:t>
            </a:r>
            <a:r>
              <a:rPr lang="en-US" dirty="0"/>
              <a:t/>
            </a:r>
            <a:br>
              <a:rPr lang="en-US" dirty="0"/>
            </a:br>
            <a:r>
              <a:rPr lang="en-US" dirty="0" smtClean="0"/>
              <a:t/>
            </a:r>
            <a:br>
              <a:rPr lang="en-US" dirty="0" smtClean="0"/>
            </a:br>
            <a:r>
              <a:rPr lang="en-US" dirty="0" smtClean="0"/>
              <a:t>[</a:t>
            </a:r>
            <a:r>
              <a:rPr lang="en-US" dirty="0" err="1" smtClean="0"/>
              <a:t>Odum</a:t>
            </a:r>
            <a:r>
              <a:rPr lang="en-US" dirty="0" smtClean="0"/>
              <a:t> did not address the power of oil price inflation to contract economies.  Instead of inflation we have cycles of oil price inflation, economic contraction, oil price deflation, economic expansion.  In fact, 10 of the last 11 recessions seem to have been triggered by oil price rises: </a:t>
            </a:r>
            <a:r>
              <a:rPr lang="en-US" dirty="0" err="1" smtClean="0"/>
              <a:t>see</a:t>
            </a:r>
            <a:r>
              <a:rPr lang="en-US" sz="2600" dirty="0" err="1" smtClean="0">
                <a:hlinkClick r:id="rId2"/>
              </a:rPr>
              <a:t>Hamilton</a:t>
            </a:r>
            <a:r>
              <a:rPr lang="en-US" sz="2600" dirty="0" smtClean="0">
                <a:hlinkClick r:id="rId2"/>
              </a:rPr>
              <a:t>, Causes and Consequences of the Oil Shock of 2007–08 (Brookings Papers on Economic Activity, Spring 2009)</a:t>
            </a:r>
            <a:r>
              <a:rPr lang="en-US" sz="2600" dirty="0" smtClean="0"/>
              <a:t> . ]</a:t>
            </a:r>
            <a:endParaRPr lang="en-US" dirty="0"/>
          </a:p>
        </p:txBody>
      </p:sp>
    </p:spTree>
    <p:extLst>
      <p:ext uri="{BB962C8B-B14F-4D97-AF65-F5344CB8AC3E}">
        <p14:creationId xmlns:p14="http://schemas.microsoft.com/office/powerpoint/2010/main" val="4209959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Reserves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3. </a:t>
            </a:r>
            <a:r>
              <a:rPr lang="en-US" dirty="0" smtClean="0"/>
              <a:t>Many </a:t>
            </a:r>
            <a:r>
              <a:rPr lang="en-US" dirty="0"/>
              <a:t>calculations of energy reserves which are supposed to offer years of supply are as gross energy rather than net energy and thus may be of much shorter duration than often stated</a:t>
            </a:r>
            <a:r>
              <a:rPr lang="en-US" dirty="0" smtClean="0"/>
              <a:t>.  </a:t>
            </a:r>
          </a:p>
          <a:p>
            <a:pPr marL="0" indent="0">
              <a:buNone/>
            </a:pPr>
            <a:endParaRPr lang="en-US" dirty="0"/>
          </a:p>
          <a:p>
            <a:pPr marL="0" indent="0">
              <a:buNone/>
            </a:pPr>
            <a:r>
              <a:rPr lang="en-US" dirty="0" smtClean="0"/>
              <a:t>[We don’t know, e.g., what the net energy of </a:t>
            </a:r>
            <a:r>
              <a:rPr lang="en-US" dirty="0" err="1" smtClean="0"/>
              <a:t>fracked</a:t>
            </a:r>
            <a:r>
              <a:rPr lang="en-US" dirty="0" smtClean="0"/>
              <a:t> oil is.  We do know that costs are high and production on individual wells declines rapidly.]</a:t>
            </a:r>
            <a:endParaRPr lang="en-US" dirty="0"/>
          </a:p>
          <a:p>
            <a:endParaRPr lang="en-US" dirty="0"/>
          </a:p>
        </p:txBody>
      </p:sp>
    </p:spTree>
    <p:extLst>
      <p:ext uri="{BB962C8B-B14F-4D97-AF65-F5344CB8AC3E}">
        <p14:creationId xmlns:p14="http://schemas.microsoft.com/office/powerpoint/2010/main" val="3898705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Lotka’s</a:t>
            </a:r>
            <a:r>
              <a:rPr lang="en-US" dirty="0" smtClean="0"/>
              <a:t> Maximum Power Principle</a:t>
            </a:r>
            <a:endParaRPr lang="en-US" dirty="0"/>
          </a:p>
        </p:txBody>
      </p:sp>
      <p:sp>
        <p:nvSpPr>
          <p:cNvPr id="3" name="Content Placeholder 2"/>
          <p:cNvSpPr>
            <a:spLocks noGrp="1"/>
          </p:cNvSpPr>
          <p:nvPr>
            <p:ph idx="1"/>
          </p:nvPr>
        </p:nvSpPr>
        <p:spPr/>
        <p:txBody>
          <a:bodyPr/>
          <a:lstStyle/>
          <a:p>
            <a:pPr marL="0" indent="0">
              <a:buNone/>
            </a:pPr>
            <a:r>
              <a:rPr lang="en-US" dirty="0" smtClean="0"/>
              <a:t>4. Societies compete for economic survival by </a:t>
            </a:r>
            <a:r>
              <a:rPr lang="en-US" dirty="0" err="1" smtClean="0"/>
              <a:t>Lotka's</a:t>
            </a:r>
            <a:r>
              <a:rPr lang="en-US" dirty="0" smtClean="0"/>
              <a:t> principle, which says that systems win and dominate that maximize their useful total power from all sources and flexibly distribute this power toward needs affecting survival.</a:t>
            </a:r>
          </a:p>
          <a:p>
            <a:endParaRPr lang="en-US" dirty="0"/>
          </a:p>
        </p:txBody>
      </p:sp>
    </p:spTree>
    <p:extLst>
      <p:ext uri="{BB962C8B-B14F-4D97-AF65-F5344CB8AC3E}">
        <p14:creationId xmlns:p14="http://schemas.microsoft.com/office/powerpoint/2010/main" val="2271927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Pioneer </a:t>
            </a:r>
            <a:r>
              <a:rPr lang="en-US" dirty="0" err="1" smtClean="0"/>
              <a:t>vs</a:t>
            </a:r>
            <a:r>
              <a:rPr lang="en-US" dirty="0" smtClean="0"/>
              <a:t> Mature (Steady-State) Ecosystems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5. During times when there are opportunities to expand one's power inflows, the survival premium by </a:t>
            </a:r>
            <a:r>
              <a:rPr lang="en-US" dirty="0" err="1" smtClean="0"/>
              <a:t>Lotka's</a:t>
            </a:r>
            <a:r>
              <a:rPr lang="en-US" dirty="0" smtClean="0"/>
              <a:t> principle is on rapid growth even though there may be waste.</a:t>
            </a:r>
          </a:p>
          <a:p>
            <a:endParaRPr lang="en-US" dirty="0" smtClean="0"/>
          </a:p>
          <a:p>
            <a:r>
              <a:rPr lang="en-US" dirty="0" smtClean="0"/>
              <a:t>6. During times when energy flows have been tapped and there are no new sources, </a:t>
            </a:r>
            <a:r>
              <a:rPr lang="en-US" dirty="0" err="1" smtClean="0"/>
              <a:t>Lotka's</a:t>
            </a:r>
            <a:r>
              <a:rPr lang="en-US" dirty="0" smtClean="0"/>
              <a:t> principle requires that those systems win that do not attempt fruitless growth but instead use all available energies in long-staying, high-diversity, steady-state works.</a:t>
            </a:r>
          </a:p>
          <a:p>
            <a:endParaRPr lang="en-US" dirty="0"/>
          </a:p>
        </p:txBody>
      </p:sp>
    </p:spTree>
    <p:extLst>
      <p:ext uri="{BB962C8B-B14F-4D97-AF65-F5344CB8AC3E}">
        <p14:creationId xmlns:p14="http://schemas.microsoft.com/office/powerpoint/2010/main" val="2387955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Mature Ecosystems Are Equitable and Cooperative</a:t>
            </a:r>
            <a:endParaRPr lang="en-US" dirty="0"/>
          </a:p>
        </p:txBody>
      </p:sp>
      <p:sp>
        <p:nvSpPr>
          <p:cNvPr id="3" name="Content Placeholder 2"/>
          <p:cNvSpPr>
            <a:spLocks noGrp="1"/>
          </p:cNvSpPr>
          <p:nvPr>
            <p:ph idx="1"/>
          </p:nvPr>
        </p:nvSpPr>
        <p:spPr/>
        <p:txBody>
          <a:bodyPr/>
          <a:lstStyle/>
          <a:p>
            <a:r>
              <a:rPr lang="en-US" dirty="0" smtClean="0"/>
              <a:t>7. High quality of life for humans and equitable economic distribution are more closely approximated in steady-state than in growth periods.</a:t>
            </a:r>
          </a:p>
          <a:p>
            <a:r>
              <a:rPr lang="en-US" dirty="0" smtClean="0"/>
              <a:t>8. The successfully competing economy must use its net output of richer-quality energy flows to subsidize the poorer-quality energy flow so that the total power is maximized.</a:t>
            </a:r>
          </a:p>
          <a:p>
            <a:endParaRPr lang="en-US" dirty="0"/>
          </a:p>
        </p:txBody>
      </p:sp>
    </p:spTree>
    <p:extLst>
      <p:ext uri="{BB962C8B-B14F-4D97-AF65-F5344CB8AC3E}">
        <p14:creationId xmlns:p14="http://schemas.microsoft.com/office/powerpoint/2010/main" val="2953014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Subsidies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9. Energy sources which are now marginal, being supported by hidden subsidies based on fossil fuel, become less economic when the hidden subsidy is removed.</a:t>
            </a:r>
          </a:p>
          <a:p>
            <a:r>
              <a:rPr lang="en-US" dirty="0" smtClean="0"/>
              <a:t>10. Increasing energy efficiency with new technology is not an energy solution, since most technological innovations are really diversions of cheap energy into hidden subsidies in the form of fancy, energy-expensive structures.</a:t>
            </a:r>
          </a:p>
          <a:p>
            <a:r>
              <a:rPr lang="en-US" dirty="0" smtClean="0"/>
              <a:t>15. Nuclear energy is now mainly subsidized with fossil fuels and barely yields net energy.</a:t>
            </a:r>
          </a:p>
          <a:p>
            <a:endParaRPr lang="en-US" dirty="0"/>
          </a:p>
          <a:p>
            <a:pPr marL="0" indent="0">
              <a:buNone/>
            </a:pPr>
            <a:r>
              <a:rPr lang="en-US" dirty="0" smtClean="0"/>
              <a:t>[One doesn’t know if so-called “sustainable” energy sources can produce enough of the right kind of energy to sustain civilization.]  </a:t>
            </a:r>
          </a:p>
        </p:txBody>
      </p:sp>
    </p:spTree>
    <p:extLst>
      <p:ext uri="{BB962C8B-B14F-4D97-AF65-F5344CB8AC3E}">
        <p14:creationId xmlns:p14="http://schemas.microsoft.com/office/powerpoint/2010/main" val="2996568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 Services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11. Even in urban areas more than half of the useful work on which our society is based comes from the natural flows of sun, wind, waters, waves, etc., that act through the broad areas of seas and landscapes without money payment. An economy, to compete and survive, must maximize its use of these energies, not destroying their enormous free subsidies. The necessity of environmental inputs is often not realized until they are displaced.</a:t>
            </a:r>
          </a:p>
          <a:p>
            <a:r>
              <a:rPr lang="en-US" dirty="0" smtClean="0"/>
              <a:t>12. Environmental technology which duplicates the work available from the ecological sector is an economic handicap.</a:t>
            </a:r>
          </a:p>
          <a:p>
            <a:endParaRPr lang="en-US" dirty="0"/>
          </a:p>
        </p:txBody>
      </p:sp>
    </p:spTree>
    <p:extLst>
      <p:ext uri="{BB962C8B-B14F-4D97-AF65-F5344CB8AC3E}">
        <p14:creationId xmlns:p14="http://schemas.microsoft.com/office/powerpoint/2010/main" val="531501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Evolutionary Maxima</a:t>
            </a:r>
            <a:endParaRPr lang="en-US" dirty="0"/>
          </a:p>
        </p:txBody>
      </p:sp>
      <p:sp>
        <p:nvSpPr>
          <p:cNvPr id="3" name="Content Placeholder 2"/>
          <p:cNvSpPr>
            <a:spLocks noGrp="1"/>
          </p:cNvSpPr>
          <p:nvPr>
            <p:ph idx="1"/>
          </p:nvPr>
        </p:nvSpPr>
        <p:spPr/>
        <p:txBody>
          <a:bodyPr/>
          <a:lstStyle/>
          <a:p>
            <a:pPr marL="0" indent="0">
              <a:buNone/>
            </a:pPr>
            <a:r>
              <a:rPr lang="en-US" dirty="0" smtClean="0"/>
              <a:t>13. Solar energy is very dilute and the inherent energy cost of concentrating solar energy into form for human use has already been maximized by forests and food-producing plants. Without energy subsidy there is no yield from the sun possible beyond the familiar yields from forestry and agriculture.</a:t>
            </a:r>
          </a:p>
          <a:p>
            <a:endParaRPr lang="en-US" dirty="0"/>
          </a:p>
        </p:txBody>
      </p:sp>
    </p:spTree>
    <p:extLst>
      <p:ext uri="{BB962C8B-B14F-4D97-AF65-F5344CB8AC3E}">
        <p14:creationId xmlns:p14="http://schemas.microsoft.com/office/powerpoint/2010/main" val="2610567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Quantity and </a:t>
            </a:r>
            <a:r>
              <a:rPr lang="en-US" u="sng" dirty="0" smtClean="0"/>
              <a:t>Quality</a:t>
            </a:r>
            <a:endParaRPr lang="en-US" u="sng"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14. Energy is measured by calories, Btu's, kilowatt hours, and other </a:t>
            </a:r>
            <a:r>
              <a:rPr lang="en-US" dirty="0" err="1" smtClean="0"/>
              <a:t>intraconvertible</a:t>
            </a:r>
            <a:r>
              <a:rPr lang="en-US" dirty="0" smtClean="0"/>
              <a:t> units, but energy has a </a:t>
            </a:r>
            <a:r>
              <a:rPr lang="en-US" b="1" dirty="0" smtClean="0"/>
              <a:t>scale of quality </a:t>
            </a:r>
            <a:r>
              <a:rPr lang="en-US" dirty="0" smtClean="0"/>
              <a:t>which is not indicated by these measures. The ability to do work for man depends on the energy quality and quantity, and this is measurable by the amount of energy of a lower-quality grade required to develop the higher grade. The scale of energy goes from dilute sunlight up to plant matter to coal, from coal to oil to electricity and up to the high-quality efforts of computer and human information processing.</a:t>
            </a:r>
          </a:p>
          <a:p>
            <a:pPr marL="0" indent="0">
              <a:buNone/>
            </a:pPr>
            <a:endParaRPr lang="en-US" dirty="0"/>
          </a:p>
          <a:p>
            <a:pPr marL="0" indent="0">
              <a:buNone/>
            </a:pPr>
            <a:r>
              <a:rPr lang="en-US" dirty="0" smtClean="0"/>
              <a:t>[This is where the accounting really becomes difficult.  We may know something of the high-quality energy cost, e.g., of information, but very little about how to compare its values.]</a:t>
            </a:r>
          </a:p>
          <a:p>
            <a:endParaRPr lang="en-US" dirty="0"/>
          </a:p>
        </p:txBody>
      </p:sp>
    </p:spTree>
    <p:extLst>
      <p:ext uri="{BB962C8B-B14F-4D97-AF65-F5344CB8AC3E}">
        <p14:creationId xmlns:p14="http://schemas.microsoft.com/office/powerpoint/2010/main" val="479684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Storage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16. Substantial energy storages are required for stability of an economy against fluctuations of economies, or of natural causes, and of military threats.</a:t>
            </a:r>
            <a:br>
              <a:rPr lang="en-US" dirty="0" smtClean="0"/>
            </a:br>
            <a:r>
              <a:rPr lang="en-US" dirty="0" smtClean="0"/>
              <a:t/>
            </a:r>
            <a:br>
              <a:rPr lang="en-US" dirty="0" smtClean="0"/>
            </a:br>
            <a:r>
              <a:rPr lang="en-US" dirty="0" smtClean="0"/>
              <a:t>[</a:t>
            </a:r>
            <a:r>
              <a:rPr lang="en-US" dirty="0" err="1" smtClean="0"/>
              <a:t>Odum</a:t>
            </a:r>
            <a:r>
              <a:rPr lang="en-US" dirty="0" smtClean="0"/>
              <a:t> focuses on mid- and long-term storage, which are important for resilience and resistance to collapse.  </a:t>
            </a:r>
            <a:r>
              <a:rPr lang="en-US" dirty="0"/>
              <a:t>B</a:t>
            </a:r>
            <a:r>
              <a:rPr lang="en-US" dirty="0" smtClean="0"/>
              <a:t>ut short-term storage, which solar and wind energy require, is also very important, and for now </a:t>
            </a:r>
            <a:r>
              <a:rPr lang="en-US" i="1" dirty="0" smtClean="0"/>
              <a:t>prohibitively</a:t>
            </a:r>
            <a:r>
              <a:rPr lang="en-US" dirty="0" smtClean="0"/>
              <a:t> expensive.]</a:t>
            </a:r>
          </a:p>
          <a:p>
            <a:endParaRPr lang="en-US" dirty="0"/>
          </a:p>
        </p:txBody>
      </p:sp>
    </p:spTree>
    <p:extLst>
      <p:ext uri="{BB962C8B-B14F-4D97-AF65-F5344CB8AC3E}">
        <p14:creationId xmlns:p14="http://schemas.microsoft.com/office/powerpoint/2010/main" val="1634771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gure 1. Comparison of three-year average growth in world real GDP (based on USDA values in 2005$), oil supply and energy supply. Oil and energy supply are from BP Statistical Review of World Energy, 2014.">
            <a:hlinkClick r:id="rId2"/>
          </p:cNvPr>
          <p:cNvPicPr>
            <a:picLocks noGrp="1"/>
          </p:cNvPicPr>
          <p:nvPr>
            <p:ph idx="1"/>
          </p:nvPr>
        </p:nvPicPr>
        <p:blipFill>
          <a:blip r:embed="rId3">
            <a:extLst>
              <a:ext uri="{28A0092B-C50C-407E-A947-70E740481C1C}">
                <a14:useLocalDpi xmlns:a14="http://schemas.microsoft.com/office/drawing/2010/main" val="0"/>
              </a:ext>
            </a:extLst>
          </a:blip>
          <a:srcRect l="540" r="540"/>
          <a:stretch>
            <a:fillRect/>
          </a:stretch>
        </p:blipFill>
        <p:spPr bwMode="auto">
          <a:xfrm>
            <a:off x="457200" y="1160463"/>
            <a:ext cx="8229600" cy="4965700"/>
          </a:xfrm>
          <a:prstGeom prst="rect">
            <a:avLst/>
          </a:prstGeom>
          <a:noFill/>
          <a:ln>
            <a:noFill/>
          </a:ln>
        </p:spPr>
      </p:pic>
    </p:spTree>
    <p:extLst>
      <p:ext uri="{BB962C8B-B14F-4D97-AF65-F5344CB8AC3E}">
        <p14:creationId xmlns:p14="http://schemas.microsoft.com/office/powerpoint/2010/main" val="3914980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and the Balance of Trade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17. The total tendency for net favorable balance of payments of a country relative to others depends on the relative net energy of that country including its natural and fuel-based energies minus its wastes and nonproductive energy uses.</a:t>
            </a:r>
          </a:p>
          <a:p>
            <a:pPr marL="0" indent="0">
              <a:buNone/>
            </a:pPr>
            <a:endParaRPr lang="en-US" dirty="0"/>
          </a:p>
          <a:p>
            <a:pPr marL="0" indent="0">
              <a:buNone/>
            </a:pPr>
            <a:r>
              <a:rPr lang="en-US" dirty="0" smtClean="0"/>
              <a:t>[China has done well economically because it runs mostly on coal.]</a:t>
            </a:r>
          </a:p>
          <a:p>
            <a:endParaRPr lang="en-US" dirty="0" smtClean="0"/>
          </a:p>
          <a:p>
            <a:pPr marL="0" indent="0">
              <a:buNone/>
            </a:pPr>
            <a:endParaRPr lang="en-US" dirty="0" smtClean="0"/>
          </a:p>
        </p:txBody>
      </p:sp>
    </p:spTree>
    <p:extLst>
      <p:ext uri="{BB962C8B-B14F-4D97-AF65-F5344CB8AC3E}">
        <p14:creationId xmlns:p14="http://schemas.microsoft.com/office/powerpoint/2010/main" val="27157046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Cheap and Expensive Energy Require Different Policies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18. During periods of expanding energy availabilities, many kinds of growth-priming activities may favor economic vitality and the economy's ability to compete. Institutions, customs, and economic policies aid by accelerating energy consumption in an </a:t>
            </a:r>
            <a:r>
              <a:rPr lang="en-US" b="1" dirty="0" smtClean="0"/>
              <a:t>autocatalytic</a:t>
            </a:r>
            <a:r>
              <a:rPr lang="en-US" dirty="0" smtClean="0"/>
              <a:t> way.</a:t>
            </a:r>
          </a:p>
          <a:p>
            <a:r>
              <a:rPr lang="en-US" dirty="0" smtClean="0"/>
              <a:t>19. During periods when expansion of energy sources is not possible, then the many high-density and growth-promoting policies and structures become an energy liability because their high energy cost is no longer accelerating energy yield.  </a:t>
            </a:r>
            <a:r>
              <a:rPr lang="en-US" dirty="0"/>
              <a:t/>
            </a:r>
            <a:br>
              <a:rPr lang="en-US" dirty="0"/>
            </a:br>
            <a:r>
              <a:rPr lang="en-US" dirty="0" smtClean="0"/>
              <a:t/>
            </a:r>
            <a:br>
              <a:rPr lang="en-US" dirty="0" smtClean="0"/>
            </a:br>
            <a:r>
              <a:rPr lang="en-US" dirty="0" smtClean="0"/>
              <a:t>[Autocatalysis in an era of expensive energy dissipates energy that is needed for transitions and thereby accelerates decline.]</a:t>
            </a:r>
            <a:endParaRPr lang="en-US" dirty="0"/>
          </a:p>
        </p:txBody>
      </p:sp>
    </p:spTree>
    <p:extLst>
      <p:ext uri="{BB962C8B-B14F-4D97-AF65-F5344CB8AC3E}">
        <p14:creationId xmlns:p14="http://schemas.microsoft.com/office/powerpoint/2010/main" val="3102834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Transition or Collapse?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20. Systems in nature are known that shift from fast growth to steady state gradually with programmatic substitution, but other instances are known in which, the shift is marked by total crash and destruction of the growth system before the emergence of the succeeding steady-state regime.</a:t>
            </a:r>
            <a:br>
              <a:rPr lang="en-US" dirty="0" smtClean="0"/>
            </a:br>
            <a:r>
              <a:rPr lang="en-US" dirty="0" smtClean="0"/>
              <a:t/>
            </a:r>
            <a:br>
              <a:rPr lang="en-US" dirty="0" smtClean="0"/>
            </a:br>
            <a:r>
              <a:rPr lang="en-US" dirty="0" smtClean="0"/>
              <a:t>[See 7. and 8.: Steady-state systems are equitable and cooperative.  Transition, and survival, may require flexibility, cooperation (including government) and more democracy.]</a:t>
            </a:r>
          </a:p>
          <a:p>
            <a:endParaRPr lang="en-US" dirty="0"/>
          </a:p>
        </p:txBody>
      </p:sp>
    </p:spTree>
    <p:extLst>
      <p:ext uri="{BB962C8B-B14F-4D97-AF65-F5344CB8AC3E}">
        <p14:creationId xmlns:p14="http://schemas.microsoft.com/office/powerpoint/2010/main" val="3610063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gure 9. World oil consumption vs. price, based on BP Review of World Energy data after 1965, and Vaclav Smil data prior to 1965.">
            <a:hlinkClick r:id="rId2"/>
          </p:cNvPr>
          <p:cNvPicPr>
            <a:picLocks noGrp="1"/>
          </p:cNvPicPr>
          <p:nvPr>
            <p:ph idx="1"/>
          </p:nvPr>
        </p:nvPicPr>
        <p:blipFill>
          <a:blip r:embed="rId3">
            <a:extLst>
              <a:ext uri="{28A0092B-C50C-407E-A947-70E740481C1C}">
                <a14:useLocalDpi xmlns:a14="http://schemas.microsoft.com/office/drawing/2010/main" val="0"/>
              </a:ext>
            </a:extLst>
          </a:blip>
          <a:srcRect t="376" b="376"/>
          <a:stretch>
            <a:fillRect/>
          </a:stretch>
        </p:blipFill>
        <p:spPr bwMode="auto">
          <a:xfrm>
            <a:off x="457200" y="736493"/>
            <a:ext cx="8229600" cy="4887913"/>
          </a:xfrm>
          <a:prstGeom prst="rect">
            <a:avLst/>
          </a:prstGeom>
          <a:noFill/>
          <a:ln>
            <a:noFill/>
          </a:ln>
        </p:spPr>
      </p:pic>
    </p:spTree>
    <p:extLst>
      <p:ext uri="{BB962C8B-B14F-4D97-AF65-F5344CB8AC3E}">
        <p14:creationId xmlns:p14="http://schemas.microsoft.com/office/powerpoint/2010/main" val="10516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gure 5. World Energy Consumption by Source, Based on Vaclav Smil estimates from Energy Transitions: History, Requirements and Prospects together with BP Statistical Data for 1965 and subsequent divided by population estimates by Angus Maddison.">
            <a:hlinkClick r:id="rId2"/>
          </p:cNvPr>
          <p:cNvPicPr>
            <a:picLocks noGrp="1"/>
          </p:cNvPicPr>
          <p:nvPr>
            <p:ph idx="1"/>
          </p:nvPr>
        </p:nvPicPr>
        <p:blipFill>
          <a:blip r:embed="rId3">
            <a:extLst>
              <a:ext uri="{28A0092B-C50C-407E-A947-70E740481C1C}">
                <a14:useLocalDpi xmlns:a14="http://schemas.microsoft.com/office/drawing/2010/main" val="0"/>
              </a:ext>
            </a:extLst>
          </a:blip>
          <a:srcRect l="909" r="909"/>
          <a:stretch>
            <a:fillRect/>
          </a:stretch>
        </p:blipFill>
        <p:spPr bwMode="auto">
          <a:xfrm>
            <a:off x="457200" y="1096963"/>
            <a:ext cx="8229600" cy="5029200"/>
          </a:xfrm>
          <a:prstGeom prst="rect">
            <a:avLst/>
          </a:prstGeom>
          <a:noFill/>
          <a:ln>
            <a:noFill/>
          </a:ln>
        </p:spPr>
      </p:pic>
    </p:spTree>
    <p:extLst>
      <p:ext uri="{BB962C8B-B14F-4D97-AF65-F5344CB8AC3E}">
        <p14:creationId xmlns:p14="http://schemas.microsoft.com/office/powerpoint/2010/main" val="1358346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gure 10. Percentage of energy consumption from oil, for selected countries/groups, based on BP Statistical Review of World Energy 2014 data.">
            <a:hlinkClick r:id="rId2"/>
          </p:cNvPr>
          <p:cNvPicPr>
            <a:picLocks noGrp="1"/>
          </p:cNvPicPr>
          <p:nvPr>
            <p:ph idx="1"/>
          </p:nvPr>
        </p:nvPicPr>
        <p:blipFill>
          <a:blip r:embed="rId3">
            <a:extLst>
              <a:ext uri="{28A0092B-C50C-407E-A947-70E740481C1C}">
                <a14:useLocalDpi xmlns:a14="http://schemas.microsoft.com/office/drawing/2010/main" val="0"/>
              </a:ext>
            </a:extLst>
          </a:blip>
          <a:srcRect l="190" r="190"/>
          <a:stretch>
            <a:fillRect/>
          </a:stretch>
        </p:blipFill>
        <p:spPr bwMode="auto">
          <a:xfrm>
            <a:off x="457200" y="469962"/>
            <a:ext cx="8229600" cy="5013325"/>
          </a:xfrm>
          <a:prstGeom prst="rect">
            <a:avLst/>
          </a:prstGeom>
          <a:noFill/>
          <a:ln>
            <a:noFill/>
          </a:ln>
        </p:spPr>
      </p:pic>
    </p:spTree>
    <p:extLst>
      <p:ext uri="{BB962C8B-B14F-4D97-AF65-F5344CB8AC3E}">
        <p14:creationId xmlns:p14="http://schemas.microsoft.com/office/powerpoint/2010/main" val="2027919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gure 11. Average percent growth in real GDP between 2005 and 2011, based on USDA GDP data in 2005 US$.">
            <a:hlinkClick r:id="rId2"/>
          </p:cNvPr>
          <p:cNvPicPr>
            <a:picLocks noGrp="1"/>
          </p:cNvPicPr>
          <p:nvPr>
            <p:ph idx="1"/>
          </p:nvPr>
        </p:nvPicPr>
        <p:blipFill>
          <a:blip r:embed="rId3">
            <a:extLst>
              <a:ext uri="{28A0092B-C50C-407E-A947-70E740481C1C}">
                <a14:useLocalDpi xmlns:a14="http://schemas.microsoft.com/office/drawing/2010/main" val="0"/>
              </a:ext>
            </a:extLst>
          </a:blip>
          <a:srcRect l="469" r="469"/>
          <a:stretch>
            <a:fillRect/>
          </a:stretch>
        </p:blipFill>
        <p:spPr bwMode="auto">
          <a:xfrm>
            <a:off x="457200" y="1128713"/>
            <a:ext cx="8229600" cy="4997450"/>
          </a:xfrm>
          <a:prstGeom prst="rect">
            <a:avLst/>
          </a:prstGeom>
          <a:noFill/>
          <a:ln>
            <a:noFill/>
          </a:ln>
        </p:spPr>
      </p:pic>
    </p:spTree>
    <p:extLst>
      <p:ext uri="{BB962C8B-B14F-4D97-AF65-F5344CB8AC3E}">
        <p14:creationId xmlns:p14="http://schemas.microsoft.com/office/powerpoint/2010/main" val="3920297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gure 13. Average growth in per-capita GDP for selected economies, based on work of Angus Maddison for Year 1 to 2000, and based on USDA real GDP figures in 2010 US$ for 2000 to 2014 .">
            <a:hlinkClick r:id="rId2"/>
          </p:cNvPr>
          <p:cNvPicPr>
            <a:picLocks noGrp="1"/>
          </p:cNvPicPr>
          <p:nvPr>
            <p:ph idx="1"/>
          </p:nvPr>
        </p:nvPicPr>
        <p:blipFill>
          <a:blip r:embed="rId3">
            <a:extLst>
              <a:ext uri="{28A0092B-C50C-407E-A947-70E740481C1C}">
                <a14:useLocalDpi xmlns:a14="http://schemas.microsoft.com/office/drawing/2010/main" val="0"/>
              </a:ext>
            </a:extLst>
          </a:blip>
          <a:srcRect l="909" r="909"/>
          <a:stretch>
            <a:fillRect/>
          </a:stretch>
        </p:blipFill>
        <p:spPr bwMode="auto">
          <a:xfrm>
            <a:off x="457200" y="328648"/>
            <a:ext cx="8229600" cy="5029200"/>
          </a:xfrm>
          <a:prstGeom prst="rect">
            <a:avLst/>
          </a:prstGeom>
          <a:noFill/>
          <a:ln>
            <a:noFill/>
          </a:ln>
        </p:spPr>
      </p:pic>
    </p:spTree>
    <p:extLst>
      <p:ext uri="{BB962C8B-B14F-4D97-AF65-F5344CB8AC3E}">
        <p14:creationId xmlns:p14="http://schemas.microsoft.com/office/powerpoint/2010/main" val="4170297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1769</TotalTime>
  <Words>2296</Words>
  <Application>Microsoft Macintosh PowerPoint</Application>
  <PresentationFormat>On-screen Show (4:3)</PresentationFormat>
  <Paragraphs>132</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Energy and Ecosystems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Maximum Affordable Oil Price?</vt:lpstr>
      <vt:lpstr>ENERGY COST AND VALUE</vt:lpstr>
      <vt:lpstr>GROWTH</vt:lpstr>
      <vt:lpstr>SLOWED GROWTH: THE CURRENT QUANDARY</vt:lpstr>
      <vt:lpstr>Liebig’s Law</vt:lpstr>
      <vt:lpstr>ENERGY ACCOUNTING</vt:lpstr>
      <vt:lpstr>ENERGY PRICE IS INADEQUATE FOR ACCOUNTING ITS TRUE COST (OR VALUE)</vt:lpstr>
      <vt:lpstr>Energy, Ecology, and Economics  True Value</vt:lpstr>
      <vt:lpstr>Energy Returned on Energy Invested (EROI)</vt:lpstr>
      <vt:lpstr>EROI (Energy returned on energy invested)=Energy Out/Energy In</vt:lpstr>
      <vt:lpstr>EROI’s of fossil fuels have been so high as to be irrelevant. That’s not so now. [The later estimates especially may be too high because they don’t include enough indirect energy costs (embodied energy).] </vt:lpstr>
      <vt:lpstr>Problems in estimating EROI</vt:lpstr>
      <vt:lpstr>y=Energy invested/Energy out=1/EROI x=EROI (Energy out/Energy invested) [The amount needed to get a given amount out increases asymptotically as EROI approaches zero.]</vt:lpstr>
      <vt:lpstr>y=net energy/energy out=1-(1/EROI) x=EROI [The proportion of energy out that is net energy decreases faster the more the EROI decreases, that is the proportion of useful energy decreases faster and faster as we go to less and less productive sources.]  </vt:lpstr>
      <vt:lpstr>y=Energy In Needed/Net Energy Produced=1/(EROI-1) x=EROI [As EROI approaches 1, the energy needed to produce a given amount of energy increases asymptotically.]</vt:lpstr>
      <vt:lpstr>Ethanol Example</vt:lpstr>
      <vt:lpstr>“Renewable” fuels</vt:lpstr>
      <vt:lpstr>Cost and Value Reflect Energy</vt:lpstr>
      <vt:lpstr>Inflation, Contraction, Volatility</vt:lpstr>
      <vt:lpstr>Energy Reserves</vt:lpstr>
      <vt:lpstr>Lotka’s Maximum Power Principle</vt:lpstr>
      <vt:lpstr>Pioneer vs Mature (Steady-State) Ecosystems</vt:lpstr>
      <vt:lpstr>Mature Ecosystems Are Equitable and Cooperative</vt:lpstr>
      <vt:lpstr>Hidden Subsidies</vt:lpstr>
      <vt:lpstr>Ecosystem Services</vt:lpstr>
      <vt:lpstr>Evolutionary Maxima</vt:lpstr>
      <vt:lpstr>Quantity and Quality</vt:lpstr>
      <vt:lpstr>Energy Storage</vt:lpstr>
      <vt:lpstr>Energy and the Balance of Trade</vt:lpstr>
      <vt:lpstr>Cheap and Expensive Energy Require Different Policies</vt:lpstr>
      <vt:lpstr>Transition or Collapse?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and Ecosystems</dc:title>
  <dc:creator>Harry</dc:creator>
  <cp:lastModifiedBy>Harry</cp:lastModifiedBy>
  <cp:revision>47</cp:revision>
  <cp:lastPrinted>2015-02-10T03:51:58Z</cp:lastPrinted>
  <dcterms:created xsi:type="dcterms:W3CDTF">2015-02-09T00:27:04Z</dcterms:created>
  <dcterms:modified xsi:type="dcterms:W3CDTF">2015-02-12T03:21:12Z</dcterms:modified>
</cp:coreProperties>
</file>