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72" r:id="rId3"/>
    <p:sldId id="257" r:id="rId4"/>
    <p:sldId id="267" r:id="rId5"/>
    <p:sldId id="269" r:id="rId6"/>
    <p:sldId id="268" r:id="rId7"/>
    <p:sldId id="273" r:id="rId8"/>
    <p:sldId id="260" r:id="rId9"/>
    <p:sldId id="274" r:id="rId10"/>
    <p:sldId id="271" r:id="rId11"/>
    <p:sldId id="261" r:id="rId12"/>
    <p:sldId id="27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A1AF10-DEC1-4902-99EF-CBAC3796E8CD}">
  <a:tblStyle styleId="{82A1AF10-DEC1-4902-99EF-CBAC3796E8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6418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artamerica.com/featured/steampunk-clock-time-machine-mike-savad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canvas.com/canvas-art-prints/tag/clocks?product=canvas&amp;sort=popular" TargetMode="External"/><Relationship Id="rId5" Type="http://schemas.openxmlformats.org/officeDocument/2006/relationships/hyperlink" Target="https://www.directartaustralia.com.au/spiral-old-clock-wall-art-print/" TargetMode="External"/><Relationship Id="rId4" Type="http://schemas.openxmlformats.org/officeDocument/2006/relationships/hyperlink" Target="https://theculturetrip.com/europe/united-kingdom/england/london/articles/the-history-of-big-ben-in-1-minute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nsandoneliners.com/randomness/time-jok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4freephotos.com/Broken-watches-2470.ht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ellmadeclock.com/clock-jok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fficeclipart.com/office_clipart_images/business_man_running_late_0521-1012-0921-2539.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ellmadeclock.com/clock-joke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fficeclipart.com/office_clipart_images/business_man_running_late_0521-1012-0921-2539.html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artamerica.com/featured/steampunk-clock-time-machine-mike-savad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canvas.com/canvas-art-prints/tag/clocks?product=canvas&amp;sort=popular" TargetMode="External"/><Relationship Id="rId5" Type="http://schemas.openxmlformats.org/officeDocument/2006/relationships/hyperlink" Target="https://www.directartaustralia.com.au/spiral-old-clock-wall-art-print/" TargetMode="External"/><Relationship Id="rId4" Type="http://schemas.openxmlformats.org/officeDocument/2006/relationships/hyperlink" Target="https://theculturetrip.com/europe/united-kingdom/england/london/articles/the-history-of-big-ben-in-1-minut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n.me/time-puns.ph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ketchbookdigitalcaldwell.blogspot.com/2013/09/visual-puns.htm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are-some-good-puns-about-clock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The_Persistence_of_Memory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nsandoneliners.com/randomness/time-jok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apling-inc.com/products/time-zone-clocks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are-some-good-puns-about-clock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rrytheoneradio.com/episodes/2016/12/science-against-clock-short-talks-to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are-some-good-puns-about-clock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rrytheoneradio.com/episodes/2016/12/science-against-clock-short-talks-to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nsandoneliners.com/randomness/time-jok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tsy.com/ie/listing/683006199/aint-nobody-got-thyme-for-that-wall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nsandoneliners.com/randomness/time-jok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tsy.com/ie/listing/683006199/aint-nobody-got-thyme-for-that-wal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https://fineartamerica.com/featured/steampunk-clock-time-machine-mike-savad.html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linkClick r:id="rId4"/>
              </a:rPr>
              <a:t>https://theculturetrip.com/europe/united-kingdom/england/london/articles/the-history-of-big-ben-in-1-minute/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https://www.directartaustralia.com.au/spiral-old-clock-wall-art-print/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https://www.icanvas.com/canvas-art-prints/tag/clocks?product=canvas&amp;sort=popular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805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https://punsandoneliners.com/randomness/time-jokes/</a:t>
            </a:r>
            <a:endParaRPr lang="en-US" dirty="0"/>
          </a:p>
          <a:p>
            <a:r>
              <a:rPr lang="en-US" dirty="0">
                <a:hlinkClick r:id="rId4"/>
              </a:rPr>
              <a:t>https://www.4freephotos.com/Broken-watches-2470.html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0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https://www.thewellmadeclock.com/clock-jokes/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http://www.officeclipart.com/office_clipart_images/business_man_running_late_0521-1012-0921-2539.html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33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https://www.thewellmadeclock.com/clock-jokes/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http://www.officeclipart.com/office_clipart_images/business_man_running_late_0521-1012-0921-2539.html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01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https://fineartamerica.com/featured/steampunk-clock-time-machine-mike-savad.html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linkClick r:id="rId4"/>
              </a:rPr>
              <a:t>https://theculturetrip.com/europe/united-kingdom/england/london/articles/the-history-of-big-ben-in-1-minute/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https://www.directartaustralia.com.au/spiral-old-clock-wall-art-print/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https://www.icanvas.com/canvas-art-prints/tag/clocks?product=canvas&amp;sort=popular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78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https://pun.me/time-puns.php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http://sketchbookdigitalcaldwell.blogspot.com/2013/09/visual-puns.html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7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https://www.quora.com/What-are-some-good-puns-about-clocks</a:t>
            </a:r>
            <a:endParaRPr lang="en-US" dirty="0"/>
          </a:p>
          <a:p>
            <a:r>
              <a:rPr lang="en-US" dirty="0">
                <a:hlinkClick r:id="rId4"/>
              </a:rPr>
              <a:t>https://en.wikipedia.org/wiki/The_Persistence_of_Memory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7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https://punsandoneliners.com/randomness/time-jokes/</a:t>
            </a:r>
            <a:endParaRPr lang="en-US" dirty="0"/>
          </a:p>
          <a:p>
            <a:r>
              <a:rPr lang="en-US" dirty="0">
                <a:hlinkClick r:id="rId4"/>
              </a:rPr>
              <a:t>https://sapling-inc.com/products/time-zone-clocks/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81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https://www.quora.com/What-are-some-good-puns-about-clocks</a:t>
            </a:r>
            <a:endParaRPr lang="en-US" dirty="0"/>
          </a:p>
          <a:p>
            <a:r>
              <a:rPr lang="en-US" dirty="0">
                <a:hlinkClick r:id="rId4"/>
              </a:rPr>
              <a:t>https://carrytheoneradio.com/episodes//2016/12/science-against-clock-short-talks-to.html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3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https://www.quora.com/What-are-some-good-puns-about-clocks</a:t>
            </a:r>
            <a:endParaRPr lang="en-US" dirty="0"/>
          </a:p>
          <a:p>
            <a:r>
              <a:rPr lang="en-US" dirty="0">
                <a:hlinkClick r:id="rId4"/>
              </a:rPr>
              <a:t>https://carrytheoneradio.com/episodes//2016/12/science-against-clock-short-talks-to.html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3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https://punsandoneliners.com/randomness/time-jokes/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https://www.etsy.com/ie/listing/683006199/aint-nobody-got-thyme-for-that-wall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432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https://punsandoneliners.com/randomness/time-jokes/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https://www.etsy.com/ie/listing/683006199/aint-nobody-got-thyme-for-that-wall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50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2" name="Google Shape;72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7" name="Google Shape;77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78" name="Google Shape;78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transition spd="slow" advClick="0" advTm="10000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815420" y="2752167"/>
            <a:ext cx="7997922" cy="3113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Century Gothic" panose="020B0502020202020204" pitchFamily="34" charset="0"/>
                <a:ea typeface="MS Gothic" panose="020B0609070205080204" pitchFamily="49" charset="-128"/>
              </a:rPr>
              <a:t>Welcome to </a:t>
            </a:r>
            <a:br>
              <a:rPr lang="en" sz="6600" dirty="0">
                <a:latin typeface="Century Gothic" panose="020B0502020202020204" pitchFamily="34" charset="0"/>
                <a:ea typeface="MS Gothic" panose="020B0609070205080204" pitchFamily="49" charset="-128"/>
              </a:rPr>
            </a:br>
            <a:r>
              <a:rPr lang="en" sz="6600" dirty="0">
                <a:latin typeface="Century Gothic" panose="020B0502020202020204" pitchFamily="34" charset="0"/>
                <a:ea typeface="MS Gothic" panose="020B0609070205080204" pitchFamily="49" charset="-128"/>
              </a:rPr>
              <a:t>The Wonders </a:t>
            </a:r>
            <a:br>
              <a:rPr lang="en" sz="6600" dirty="0">
                <a:latin typeface="Century Gothic" panose="020B0502020202020204" pitchFamily="34" charset="0"/>
                <a:ea typeface="MS Gothic" panose="020B0609070205080204" pitchFamily="49" charset="-128"/>
              </a:rPr>
            </a:br>
            <a:r>
              <a:rPr lang="en" sz="6600" dirty="0">
                <a:latin typeface="Century Gothic" panose="020B0502020202020204" pitchFamily="34" charset="0"/>
                <a:ea typeface="MS Gothic" panose="020B0609070205080204" pitchFamily="49" charset="-128"/>
              </a:rPr>
              <a:t>of Physics!</a:t>
            </a:r>
            <a:br>
              <a:rPr lang="en" sz="6600" dirty="0">
                <a:latin typeface="Century Gothic" panose="020B0502020202020204" pitchFamily="34" charset="0"/>
                <a:ea typeface="MS Gothic" panose="020B0609070205080204" pitchFamily="49" charset="-128"/>
              </a:rPr>
            </a:br>
            <a:endParaRPr sz="6600" dirty="0">
              <a:latin typeface="Century Gothic" panose="020B0502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4" y="140940"/>
            <a:ext cx="2396889" cy="1595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6633" r="7811" b="6203"/>
          <a:stretch/>
        </p:blipFill>
        <p:spPr>
          <a:xfrm>
            <a:off x="348017" y="140940"/>
            <a:ext cx="1587979" cy="159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4793" r="2359" b="5266"/>
          <a:stretch/>
        </p:blipFill>
        <p:spPr>
          <a:xfrm>
            <a:off x="7225576" y="2890044"/>
            <a:ext cx="1722237" cy="1937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09" y="332190"/>
            <a:ext cx="2505302" cy="140401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07" y="3200188"/>
            <a:ext cx="6526306" cy="1159800"/>
          </a:xfrm>
        </p:spPr>
        <p:txBody>
          <a:bodyPr/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MS Gothic" panose="020B0609070205080204" pitchFamily="49" charset="-128"/>
              </a:rPr>
              <a:t>A friend of mine bought me a watch that has stopped working, but I haven’t told them yet. It’s never the right time.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83" y="333176"/>
            <a:ext cx="2970663" cy="19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4543"/>
      </p:ext>
    </p:extLst>
  </p:cSld>
  <p:clrMapOvr>
    <a:masterClrMapping/>
  </p:clrMapOvr>
  <p:transition spd="slow" advClick="0" advTm="10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0" y="3911643"/>
            <a:ext cx="6971114" cy="699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en-US" sz="3400" b="1" dirty="0">
                <a:latin typeface="Century Gothic" panose="020B0502020202020204" pitchFamily="34" charset="0"/>
                <a:ea typeface="MS Gothic" panose="020B0609070205080204" pitchFamily="49" charset="-128"/>
              </a:rPr>
              <a:t>He wanted to work over time.</a:t>
            </a:r>
            <a:endParaRPr sz="3400" b="1" dirty="0">
              <a:latin typeface="Century Gothic" panose="020B0502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711" y="885517"/>
            <a:ext cx="6648423" cy="680700"/>
          </a:xfrm>
        </p:spPr>
        <p:txBody>
          <a:bodyPr/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MS Gothic" panose="020B0609070205080204" pitchFamily="49" charset="-128"/>
              </a:rPr>
              <a:t>Why did the man put a clock under his desk?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40" y="1413818"/>
            <a:ext cx="2497825" cy="249782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71FE69B-5318-9940-B21A-A4929552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25" y="639542"/>
            <a:ext cx="875851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4E67C8"/>
                </a:solidFill>
                <a:effectLst/>
                <a:latin typeface="Century Gothic" panose="020B0502020202020204" pitchFamily="34" charset="0"/>
              </a:rPr>
              <a:t>The Wonders of Physics shows are available on DVD and online!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lh6.googleusercontent.com/_TqOJLg3O6UEHWEOnfwsMS-D3lCJnXLcIME5F2b1cBwcsCDagBwUgXYPlg-3mQ6WDtA2jO1CNKAh6hKLd7HhkT6rNoelEYyHy8GWGLsPPJi9cedV30SY2UD3_eeyQeKB5Z_SGOLfrQIx09NwSQ">
            <a:extLst>
              <a:ext uri="{FF2B5EF4-FFF2-40B4-BE49-F238E27FC236}">
                <a16:creationId xmlns:a16="http://schemas.microsoft.com/office/drawing/2014/main" id="{3EAB0C7B-5D4A-9847-B046-31B76ECF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13" y="2259107"/>
            <a:ext cx="3305069" cy="24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2927EC88-2AF4-0B4C-8F5C-F45965B51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77" y="2173470"/>
            <a:ext cx="5172636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Order any of the past 35 years of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shows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on DVD, or order the whole set!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Click the Gallery tab on our website to watch all of the past shows online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12745"/>
                </a:solidFill>
                <a:effectLst/>
                <a:latin typeface="Century Gothic" panose="020B0502020202020204" pitchFamily="34" charset="0"/>
              </a:rPr>
              <a:t>DVDs are available at the Wonders of Physics information table</a:t>
            </a:r>
            <a:endParaRPr kumimoji="0" lang="en-US" altLang="en-US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80645"/>
      </p:ext>
    </p:extLst>
  </p:cSld>
  <p:clrMapOvr>
    <a:masterClrMapping/>
  </p:clrMapOvr>
  <p:transition spd="slow" advClick="0" advTm="1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893826" y="2302290"/>
            <a:ext cx="5657098" cy="3113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Century Gothic" panose="020B0502020202020204" pitchFamily="34" charset="0"/>
                <a:ea typeface="MS Gothic" panose="020B0609070205080204" pitchFamily="49" charset="-128"/>
              </a:rPr>
              <a:t>“The Physics of Time”</a:t>
            </a:r>
            <a:br>
              <a:rPr lang="en" sz="6600" dirty="0">
                <a:latin typeface="Century Gothic" panose="020B0502020202020204" pitchFamily="34" charset="0"/>
                <a:ea typeface="MS Gothic" panose="020B0609070205080204" pitchFamily="49" charset="-128"/>
              </a:rPr>
            </a:br>
            <a:endParaRPr sz="6600" dirty="0">
              <a:latin typeface="Century Gothic" panose="020B0502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4" y="140940"/>
            <a:ext cx="2396889" cy="1595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6633" r="7811" b="6203"/>
          <a:stretch/>
        </p:blipFill>
        <p:spPr>
          <a:xfrm>
            <a:off x="348017" y="140940"/>
            <a:ext cx="1587979" cy="159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4793" r="2359" b="5266"/>
          <a:stretch/>
        </p:blipFill>
        <p:spPr>
          <a:xfrm>
            <a:off x="7225576" y="2890044"/>
            <a:ext cx="1722237" cy="1937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09" y="332190"/>
            <a:ext cx="2505302" cy="14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49604"/>
      </p:ext>
    </p:extLst>
  </p:cSld>
  <p:clrMapOvr>
    <a:masterClrMapping/>
  </p:clrMapOvr>
  <p:transition spd="slow" advClick="0" advTm="10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4259" y="578958"/>
            <a:ext cx="5136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algn="ctr">
              <a:spcBef>
                <a:spcPts val="600"/>
              </a:spcBef>
              <a:buClr>
                <a:srgbClr val="3796BF"/>
              </a:buClr>
              <a:buSzPts val="2400"/>
            </a:pPr>
            <a:r>
              <a:rPr lang="en-US" sz="4400" b="1" dirty="0">
                <a:solidFill>
                  <a:srgbClr val="3796BF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Oswald"/>
                <a:sym typeface="Oswald"/>
              </a:rPr>
              <a:t>We call our dog Rolex, since he acts like a watchdog.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8" y="2634019"/>
            <a:ext cx="3232236" cy="227064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29" y="658491"/>
            <a:ext cx="2857500" cy="2105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AA2333-24E3-0F40-A8A1-358C6CB2E71A}"/>
              </a:ext>
            </a:extLst>
          </p:cNvPr>
          <p:cNvSpPr/>
          <p:nvPr/>
        </p:nvSpPr>
        <p:spPr>
          <a:xfrm>
            <a:off x="304799" y="1316557"/>
            <a:ext cx="5271247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E67C8"/>
                </a:solidFill>
                <a:latin typeface="Century Gothic" panose="020B0502020202020204" pitchFamily="34" charset="0"/>
              </a:rPr>
              <a:t>After the show…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algn="ctr"/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3F3F3F"/>
                </a:solidFill>
                <a:latin typeface="Century Gothic" panose="020B0502020202020204" pitchFamily="34" charset="0"/>
              </a:rPr>
              <a:t>Visit the Wonders of Physics information table and purchase a t-shirt, DVD, or science toy!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algn="ctr">
              <a:spcBef>
                <a:spcPts val="1000"/>
              </a:spcBef>
            </a:pP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3F3F3F"/>
                </a:solidFill>
                <a:latin typeface="Century Gothic" panose="020B0502020202020204" pitchFamily="34" charset="0"/>
              </a:rPr>
              <a:t>Visit the Ingersoll Physics Museum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0122"/>
      </p:ext>
    </p:extLst>
  </p:cSld>
  <p:clrMapOvr>
    <a:masterClrMapping/>
  </p:clrMapOvr>
  <p:transition spd="slow" advClick="0" advTm="10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3211" y="2456730"/>
            <a:ext cx="4417212" cy="1132428"/>
          </a:xfrm>
        </p:spPr>
        <p:txBody>
          <a:bodyPr/>
          <a:lstStyle/>
          <a:p>
            <a:pPr marL="76200" indent="0">
              <a:buNone/>
            </a:pPr>
            <a:r>
              <a:rPr lang="en-US" sz="4000" b="1" dirty="0">
                <a:latin typeface="Century Gothic" panose="020B0502020202020204" pitchFamily="34" charset="0"/>
                <a:ea typeface="MS Gothic" panose="020B0609070205080204" pitchFamily="49" charset="-128"/>
              </a:rPr>
              <a:t>11:59:59 am is my favorite time of day. It’s second to noon.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85" y="1"/>
            <a:ext cx="5547815" cy="13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42329"/>
      </p:ext>
    </p:extLst>
  </p:cSld>
  <p:clrMapOvr>
    <a:masterClrMapping/>
  </p:clrMapOvr>
  <p:transition spd="slow" advClick="0" advTm="1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6322" y="750267"/>
            <a:ext cx="5671500" cy="1921215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  <a:ea typeface="MS Gothic" panose="020B0609070205080204" pitchFamily="49" charset="-128"/>
              </a:rPr>
              <a:t>Why did the scientist drop a wrist watch into his flask? He was looking for a timely solution.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2" y="226865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10238"/>
      </p:ext>
    </p:extLst>
  </p:cSld>
  <p:clrMapOvr>
    <a:masterClrMapping/>
  </p:clrMapOvr>
  <p:transition spd="slow" advClick="0" advTm="10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48024C7A-7734-F64B-AB39-7F60009F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41" y="432441"/>
            <a:ext cx="6240759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Physics Demonstrations: A sourcebook for teachers of physics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 </a:t>
            </a:r>
            <a:br>
              <a:rPr kumimoji="0" lang="en-US" altLang="en-US" sz="29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Professor Clint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Sprott’s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book is a great resource for any science teacher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It contains detailed descriptions of 85 physics demonstrations used in The Wonders of Physics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Videos for the demonstrations are online at: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http://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physicsdemonstrationsvideos.com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It is available 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amazon.com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for $49.95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lh3.googleusercontent.com/WufXTSdIvz3CvckFz2114Bwk_aiSSVTqDzO3xsROhd6il_U6rtT2JQPGts4AeCqsNYwlv2gKV1Rr6yqqx_3TcA0C5gg8lonr2fnUeHULJtShjkDIeoOJGae4yrMXSkzxGKaobRnOPCiyJvU6Og">
            <a:extLst>
              <a:ext uri="{FF2B5EF4-FFF2-40B4-BE49-F238E27FC236}">
                <a16:creationId xmlns:a16="http://schemas.microsoft.com/office/drawing/2014/main" id="{74213EBF-0C04-7A47-88B4-3DEEFDB3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74" y="1990165"/>
            <a:ext cx="2007823" cy="2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5972"/>
      </p:ext>
    </p:extLst>
  </p:cSld>
  <p:clrMapOvr>
    <a:masterClrMapping/>
  </p:clrMapOvr>
  <p:transition spd="slow" advClick="0" advTm="10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body" idx="1"/>
          </p:nvPr>
        </p:nvSpPr>
        <p:spPr>
          <a:xfrm>
            <a:off x="170329" y="2670646"/>
            <a:ext cx="6015317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3200" b="1" dirty="0">
                <a:latin typeface="Century Gothic" panose="020B0502020202020204" pitchFamily="34" charset="0"/>
                <a:ea typeface="MS Gothic" panose="020B0609070205080204" pitchFamily="49" charset="-128"/>
              </a:rPr>
              <a:t>I knew someone who was habitually late, until his doctor recommended sleeping in an herb garden. Sounds odd, I know, but now he wakes up on Thyme.</a:t>
            </a:r>
            <a:endParaRPr sz="3200" b="1" dirty="0">
              <a:latin typeface="Century Gothic" panose="020B0502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85" y="82179"/>
            <a:ext cx="2721449" cy="208644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91E008-B812-9342-94D9-31E98B9DBC04}"/>
              </a:ext>
            </a:extLst>
          </p:cNvPr>
          <p:cNvSpPr/>
          <p:nvPr/>
        </p:nvSpPr>
        <p:spPr>
          <a:xfrm>
            <a:off x="1299883" y="1656867"/>
            <a:ext cx="555811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latin typeface="Century Gothic" panose="020B0502020202020204" pitchFamily="34" charset="0"/>
              </a:rPr>
              <a:t>Donations help us continue to present The Wonders of Physics year after year!</a:t>
            </a:r>
          </a:p>
          <a:p>
            <a:pPr fontAlgn="base"/>
            <a:endParaRPr lang="en-US" sz="1800" dirty="0">
              <a:solidFill>
                <a:srgbClr val="4E67C8"/>
              </a:solidFill>
              <a:latin typeface="Century Gothic" panose="020B0502020202020204" pitchFamily="34" charset="0"/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latin typeface="Century Gothic" panose="020B0502020202020204" pitchFamily="34" charset="0"/>
              </a:rPr>
              <a:t>Donation bins are located outside of the lecture room</a:t>
            </a:r>
          </a:p>
          <a:p>
            <a:pPr fontAlgn="base">
              <a:spcBef>
                <a:spcPts val="1000"/>
              </a:spcBef>
            </a:pPr>
            <a:endParaRPr lang="en-US" sz="1800" dirty="0">
              <a:solidFill>
                <a:srgbClr val="4E67C8"/>
              </a:solidFill>
              <a:latin typeface="Century Gothic" panose="020B0502020202020204" pitchFamily="34" charset="0"/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latin typeface="Century Gothic" panose="020B0502020202020204" pitchFamily="34" charset="0"/>
              </a:rPr>
              <a:t>Donate online!  Visit </a:t>
            </a:r>
            <a:r>
              <a:rPr lang="en-US" sz="2000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wonders.physics.wisc.edu</a:t>
            </a:r>
            <a:r>
              <a:rPr lang="en-US" sz="2000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br>
              <a:rPr lang="en-US" sz="2000" dirty="0">
                <a:solidFill>
                  <a:srgbClr val="3F3F3F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3F3F3F"/>
                </a:solidFill>
                <a:latin typeface="Century Gothic" panose="020B0502020202020204" pitchFamily="34" charset="0"/>
              </a:rPr>
              <a:t>and click the Donate tab</a:t>
            </a:r>
            <a:endParaRPr lang="en-US" sz="1800" dirty="0">
              <a:solidFill>
                <a:srgbClr val="4E67C8"/>
              </a:solidFill>
              <a:latin typeface="Century Gothic" panose="020B0502020202020204" pitchFamily="34" charset="0"/>
            </a:endParaRPr>
          </a:p>
          <a:p>
            <a:br>
              <a:rPr lang="en-US" sz="2000" dirty="0">
                <a:latin typeface="Century Gothic" panose="020B0502020202020204" pitchFamily="34" charset="0"/>
              </a:rPr>
            </a:b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3B4D64-C1C1-9C49-84DA-15436260DFA5}"/>
              </a:ext>
            </a:extLst>
          </p:cNvPr>
          <p:cNvSpPr/>
          <p:nvPr/>
        </p:nvSpPr>
        <p:spPr>
          <a:xfrm>
            <a:off x="654423" y="391390"/>
            <a:ext cx="6373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E67C8"/>
                </a:solidFill>
                <a:latin typeface="Century Gothic" panose="020B0502020202020204" pitchFamily="34" charset="0"/>
              </a:rPr>
              <a:t>Donations are welcome!</a:t>
            </a:r>
            <a:br>
              <a:rPr lang="en-US" sz="2400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15460"/>
      </p:ext>
    </p:extLst>
  </p:cSld>
  <p:clrMapOvr>
    <a:masterClrMapping/>
  </p:clrMapOvr>
  <p:transition spd="slow" advClick="0" advTm="10000">
    <p:fade thruBlk="1"/>
  </p:transition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583</Words>
  <Application>Microsoft Macintosh PowerPoint</Application>
  <PresentationFormat>On-screen Show (16:9)</PresentationFormat>
  <Paragraphs>60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Oswald</vt:lpstr>
      <vt:lpstr>Roboto Condensed</vt:lpstr>
      <vt:lpstr>Wolsey template</vt:lpstr>
      <vt:lpstr>Welcome to  The Wonders  of Physics! </vt:lpstr>
      <vt:lpstr>“The Physics of Time” </vt:lpstr>
      <vt:lpstr>PowerPoint Presentation</vt:lpstr>
      <vt:lpstr>PowerPoint Presentation</vt:lpstr>
      <vt:lpstr>PowerPoint Presentation</vt:lpstr>
      <vt:lpstr>Why did the scientist drop a wrist watch into his flask? He was looking for a timely solution.</vt:lpstr>
      <vt:lpstr>PowerPoint Presentation</vt:lpstr>
      <vt:lpstr>PowerPoint Presentation</vt:lpstr>
      <vt:lpstr>PowerPoint Presentation</vt:lpstr>
      <vt:lpstr>A friend of mine bought me a watch that has stopped working, but I haven’t told them yet. It’s never the right time.</vt:lpstr>
      <vt:lpstr>Why did the man put a clock under his desk?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Wonders of Physics</dc:title>
  <dc:creator>Guest User</dc:creator>
  <cp:lastModifiedBy>Lecture Demo</cp:lastModifiedBy>
  <cp:revision>10</cp:revision>
  <dcterms:modified xsi:type="dcterms:W3CDTF">2020-02-09T20:33:55Z</dcterms:modified>
</cp:coreProperties>
</file>