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37"/>
  </p:notesMasterIdLst>
  <p:sldIdLst>
    <p:sldId id="256" r:id="rId2"/>
    <p:sldId id="260" r:id="rId3"/>
    <p:sldId id="258" r:id="rId4"/>
    <p:sldId id="262" r:id="rId5"/>
    <p:sldId id="263" r:id="rId6"/>
    <p:sldId id="264" r:id="rId7"/>
    <p:sldId id="268" r:id="rId8"/>
    <p:sldId id="266" r:id="rId9"/>
    <p:sldId id="267" r:id="rId10"/>
    <p:sldId id="269" r:id="rId11"/>
    <p:sldId id="270" r:id="rId12"/>
    <p:sldId id="265" r:id="rId13"/>
    <p:sldId id="259" r:id="rId14"/>
    <p:sldId id="271" r:id="rId15"/>
    <p:sldId id="272" r:id="rId16"/>
    <p:sldId id="274" r:id="rId17"/>
    <p:sldId id="273" r:id="rId18"/>
    <p:sldId id="275" r:id="rId19"/>
    <p:sldId id="276" r:id="rId20"/>
    <p:sldId id="292" r:id="rId21"/>
    <p:sldId id="295" r:id="rId22"/>
    <p:sldId id="277" r:id="rId23"/>
    <p:sldId id="294" r:id="rId24"/>
    <p:sldId id="279" r:id="rId25"/>
    <p:sldId id="280" r:id="rId26"/>
    <p:sldId id="296" r:id="rId27"/>
    <p:sldId id="282" r:id="rId28"/>
    <p:sldId id="281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0614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2DDC1-F2B3-4C32-9901-78B2794B86AD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E707D-9861-4C2F-B3D7-BB0345649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8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1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1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bit ugly.</a:t>
            </a:r>
            <a:r>
              <a:rPr lang="en-US" baseline="0" dirty="0" smtClean="0"/>
              <a:t> Try to arrange it better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arrange</a:t>
            </a:r>
            <a:r>
              <a:rPr lang="en-US" baseline="0" dirty="0" smtClean="0"/>
              <a:t>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6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put in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where</a:t>
            </a:r>
            <a:r>
              <a:rPr lang="en-US" baseline="0" dirty="0" smtClean="0"/>
              <a:t> equilibrium points are on this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8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2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E707D-9861-4C2F-B3D7-BB03456495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957E96-2EA8-4635-AFA1-789775B04D0B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AC26C1-E18D-4DE2-AAE8-F3542CD9883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304800"/>
            <a:ext cx="6705600" cy="58578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Chaos for the Home Electronics Lab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0050" y="1066800"/>
            <a:ext cx="1714500" cy="38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Wesley Thio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Wes Thio\Pictures\2015-02-19\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7543800" cy="49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49808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Van Der Pol Oscillator</a:t>
            </a:r>
            <a:endParaRPr lang="en-US" sz="3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95400" y="1790700"/>
            <a:ext cx="7468073" cy="3962400"/>
            <a:chOff x="1295400" y="1790700"/>
            <a:chExt cx="7468073" cy="3962400"/>
          </a:xfrm>
        </p:grpSpPr>
        <p:pic>
          <p:nvPicPr>
            <p:cNvPr id="6154" name="Picture 10" descr="C:\Users\Wes Thio\Desktop\sprot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790700"/>
              <a:ext cx="7468073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624637" y="3352800"/>
              <a:ext cx="7620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019800" y="318599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Neon Bulb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609600"/>
            <a:ext cx="749808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Neon Bulb nonlinearity</a:t>
            </a:r>
            <a:endParaRPr lang="en-US" sz="3200" b="1" dirty="0">
              <a:effectLst/>
            </a:endParaRPr>
          </a:p>
        </p:txBody>
      </p:sp>
      <p:pic>
        <p:nvPicPr>
          <p:cNvPr id="4" name="Picture 8" descr="C:\Users\Wes Thio\Desktop\60639-f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2156221"/>
            <a:ext cx="4098721" cy="32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6692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2" y="2265909"/>
            <a:ext cx="1704976" cy="236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99" y="2232571"/>
            <a:ext cx="1797066" cy="239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63" y="2265909"/>
            <a:ext cx="1773612" cy="248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890837" y="3356866"/>
            <a:ext cx="1135443" cy="19603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03187" y="3396002"/>
            <a:ext cx="1007214" cy="19603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43050" y="500002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1927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0419" y="49988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1959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34287" y="497085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1983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66032" y="166199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Lorenz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58890" y="1661993"/>
            <a:ext cx="148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Van Der Pol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0" y="168259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Chua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59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/>
      <p:bldP spid="16" grpId="0"/>
      <p:bldP spid="17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Step</a:t>
            </a:r>
            <a:r>
              <a:rPr lang="en-US" sz="3600" dirty="0"/>
              <a:t> 1</a:t>
            </a:r>
            <a:r>
              <a:rPr lang="en-US" sz="3600" dirty="0" smtClean="0"/>
              <a:t>: RLC circuit (parallel) </a:t>
            </a:r>
            <a:endParaRPr lang="en-US" sz="3600" dirty="0"/>
          </a:p>
        </p:txBody>
      </p:sp>
      <p:pic>
        <p:nvPicPr>
          <p:cNvPr id="6" name="Picture 3" descr="C:\Users\Wes Thio\Desktop\circuitParallelRLCNoVa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01030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884238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 a RLC circuit, there is </a:t>
            </a:r>
            <a:r>
              <a:rPr lang="en-US" sz="2800" dirty="0"/>
              <a:t>o</a:t>
            </a:r>
            <a:r>
              <a:rPr lang="en-US" sz="2800" dirty="0" smtClean="0"/>
              <a:t>ne stable equilibrium point at the origin</a:t>
            </a:r>
            <a:endParaRPr lang="en-US" sz="2800" dirty="0"/>
          </a:p>
        </p:txBody>
      </p:sp>
      <p:pic>
        <p:nvPicPr>
          <p:cNvPr id="10243" name="Picture 3" descr="C:\Users\Wes Thio\Desktop\imag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962400"/>
            <a:ext cx="4610100" cy="25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76400"/>
            <a:ext cx="4610100" cy="205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Chua’s Nonlinear resistor</a:t>
            </a:r>
            <a:endParaRPr lang="en-US" sz="3200" dirty="0"/>
          </a:p>
        </p:txBody>
      </p:sp>
      <p:pic>
        <p:nvPicPr>
          <p:cNvPr id="11268" name="Picture 4" descr="C:\Users\Wes Thio\Desktop\img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8516" y="2065405"/>
            <a:ext cx="2656384" cy="329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Wes Thio\Desktop\Chua_diode_characteristic_curv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2884"/>
            <a:ext cx="4845287" cy="425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648200" y="2514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70743" y="352186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4495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5950931"/>
            <a:ext cx="508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Equilibrium points (marked red)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05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11" y="304800"/>
            <a:ext cx="749808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Step 2: Nonlinear Resistor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0231" y="3622243"/>
            <a:ext cx="288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Lorenz System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7210" y="3659812"/>
            <a:ext cx="271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Rossler</a:t>
            </a:r>
            <a:r>
              <a:rPr lang="en-US" sz="2400" b="1" dirty="0" smtClean="0"/>
              <a:t> System</a:t>
            </a:r>
          </a:p>
        </p:txBody>
      </p:sp>
      <p:pic>
        <p:nvPicPr>
          <p:cNvPr id="13314" name="Picture 2" descr="C:\Users\Wes Thio\Desktop\rlc 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0" y="1352714"/>
            <a:ext cx="3464981" cy="18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Wes Thio\Desktop\circuitParallelRLCNoVa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1" y="1352714"/>
            <a:ext cx="2438400" cy="192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472646" y="2216669"/>
            <a:ext cx="849043" cy="2004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0231" y="4187693"/>
                <a:ext cx="286953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𝒓𝒙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𝒙𝒛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𝒙𝒚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𝒃𝒛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31" y="4187693"/>
                <a:ext cx="2869531" cy="23083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7210" y="4187693"/>
                <a:ext cx="33329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𝒛</m:t>
                      </m:r>
                    </m:oMath>
                  </m:oMathPara>
                </a14:m>
                <a:endParaRPr lang="en-US" sz="2800" b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𝒂𝒚</m:t>
                      </m:r>
                    </m:oMath>
                  </m:oMathPara>
                </a14:m>
                <a:endParaRPr lang="en-US" sz="2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𝒛</m:t>
                      </m:r>
                      <m:r>
                        <a:rPr lang="en-US" sz="2800" b="1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10" y="4187693"/>
                <a:ext cx="3332988" cy="23083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78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http://boysdad.com/wp-content/uploads/2012/12/capacitorSymb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41" y="3695745"/>
            <a:ext cx="2151959" cy="8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Wes Thio\Desktop\Blue-Water-T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42" y="1371600"/>
            <a:ext cx="2151958" cy="21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28479"/>
            <a:ext cx="2124336" cy="22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Wes Thio\Desktop\ycke7qEoi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95745"/>
            <a:ext cx="2124336" cy="88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3:  Add a third capacitor or inductor</a:t>
            </a:r>
            <a:endParaRPr lang="en-US" sz="3200" dirty="0"/>
          </a:p>
        </p:txBody>
      </p:sp>
      <p:pic>
        <p:nvPicPr>
          <p:cNvPr id="13" name="Picture 2" descr="C:\Users\Wes Thio\Desktop\rlc n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48456"/>
            <a:ext cx="3464981" cy="18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9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360" y="381000"/>
            <a:ext cx="749808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Chua’s Circuit</a:t>
            </a:r>
            <a:endParaRPr lang="en-US" sz="3200" dirty="0"/>
          </a:p>
        </p:txBody>
      </p:sp>
      <p:pic>
        <p:nvPicPr>
          <p:cNvPr id="14339" name="Picture 3" descr="C:\Users\Wes Thio\Pictures\2015-02-27\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2169"/>
            <a:ext cx="3429000" cy="25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Wes Thio\Pictures\2015-02-27\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22" y="4233458"/>
            <a:ext cx="3429000" cy="222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Wes Thio\Desktop\ChuasCircu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350935"/>
            <a:ext cx="3976688" cy="31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128683" y="260800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2800" y="256990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685" y="381000"/>
            <a:ext cx="8001000" cy="944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Phase Space:  Take the voltage across the capacitors…</a:t>
            </a:r>
            <a:endParaRPr lang="en-US" sz="2400" dirty="0"/>
          </a:p>
        </p:txBody>
      </p:sp>
      <p:pic>
        <p:nvPicPr>
          <p:cNvPr id="29706" name="Picture 10" descr="C:\Users\Wes Thio\Desktop\voltage ti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786414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C:\Users\Wes Thio\Desktop\voltage time 2 (x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578641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143000" y="2125616"/>
            <a:ext cx="2057400" cy="9445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Voltage across capacitor </a:t>
            </a:r>
            <a:r>
              <a:rPr lang="en-US" sz="3200" dirty="0"/>
              <a:t>1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43000" y="4785519"/>
            <a:ext cx="2057400" cy="9445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Voltage across capacitor 2</a:t>
            </a:r>
            <a:endParaRPr lang="en-US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15000" y="3624953"/>
            <a:ext cx="1600200" cy="472281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t</a:t>
            </a:r>
            <a:r>
              <a:rPr lang="en-US" sz="3200" dirty="0" smtClean="0"/>
              <a:t>ime</a:t>
            </a:r>
          </a:p>
          <a:p>
            <a:endParaRPr lang="en-US" sz="3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15000" y="6248399"/>
            <a:ext cx="1600200" cy="472281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/>
              <a:t>t</a:t>
            </a:r>
            <a:r>
              <a:rPr lang="en-US" sz="3200" dirty="0" smtClean="0"/>
              <a:t>ime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03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590" y="457200"/>
            <a:ext cx="2983992" cy="10207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Linear Circuits</a:t>
            </a:r>
            <a:endParaRPr lang="en-US" sz="3200" b="1" dirty="0"/>
          </a:p>
        </p:txBody>
      </p:sp>
      <p:pic>
        <p:nvPicPr>
          <p:cNvPr id="2059" name="Picture 11" descr="http://boysdad.com/wp-content/uploads/2012/12/capacitorSymb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770" y="4499259"/>
            <a:ext cx="2151959" cy="9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Wes Thio\Desktop\Blue-Water-T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58" y="1841847"/>
            <a:ext cx="2151958" cy="21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79" y="1842106"/>
            <a:ext cx="2124336" cy="22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Wes Thio\Desktop\ycke7qEoi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79" y="4499259"/>
            <a:ext cx="2238424" cy="9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81" y="1842106"/>
            <a:ext cx="2186194" cy="218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Wes Thio\Desktop\schematic_symbol_1449_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81" y="4470684"/>
            <a:ext cx="2263159" cy="95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Wes Thio\Desktop\chu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28" y="1047579"/>
            <a:ext cx="5468472" cy="49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And plot them together! 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5791494"/>
            <a:ext cx="5029200" cy="944562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 smtClean="0"/>
              <a:t>Voltage across capacitor </a:t>
            </a:r>
            <a:r>
              <a:rPr lang="en-US" sz="3200" dirty="0"/>
              <a:t>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1981200"/>
            <a:ext cx="1694329" cy="2590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dirty="0" smtClean="0"/>
              <a:t>Voltage across capacitor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84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phase space</a:t>
            </a:r>
            <a:endParaRPr lang="en-US" dirty="0"/>
          </a:p>
        </p:txBody>
      </p:sp>
      <p:pic>
        <p:nvPicPr>
          <p:cNvPr id="32770" name="Picture 2" descr="C:\Users\Wes Thio\Desktop\Ch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87464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3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Period doubling bifurcation</a:t>
            </a:r>
            <a:endParaRPr lang="en-US" sz="2800" dirty="0"/>
          </a:p>
        </p:txBody>
      </p:sp>
      <p:pic>
        <p:nvPicPr>
          <p:cNvPr id="28680" name="Picture 8" descr="C:\Users\Wes Thio\Pictures\2015-03-02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83" y="3861619"/>
            <a:ext cx="2875935" cy="287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:\Users\Wes Thio\Pictures\2015-03-02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76" y="830826"/>
            <a:ext cx="2890684" cy="28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6231194"/>
            <a:ext cx="2472813" cy="457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 smtClean="0"/>
              <a:t>Period-4</a:t>
            </a:r>
            <a:endParaRPr lang="en-US" sz="2000" dirty="0"/>
          </a:p>
        </p:txBody>
      </p:sp>
      <p:pic>
        <p:nvPicPr>
          <p:cNvPr id="28682" name="Picture 10" descr="C:\Users\Wes Thio\Pictures\2015-03-02\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84" y="875072"/>
            <a:ext cx="2846439" cy="28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C:\Users\Wes Thio\Pictures\2015-03-02\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60" y="3841955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747683" y="3264310"/>
            <a:ext cx="247281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000" dirty="0" smtClean="0"/>
              <a:t>Period-1</a:t>
            </a:r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36460" y="3264310"/>
            <a:ext cx="247281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000" dirty="0" smtClean="0"/>
              <a:t>Period-2</a:t>
            </a:r>
            <a:endParaRPr lang="en-US" sz="20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336460" y="6280354"/>
            <a:ext cx="2472813" cy="457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000" dirty="0" smtClean="0"/>
              <a:t>Chaos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6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35" y="457200"/>
            <a:ext cx="749808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Synchronization of Chua’s Circuit</a:t>
            </a:r>
            <a:endParaRPr lang="en-US" sz="28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608006"/>
            <a:ext cx="3670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:\Users\Wes Thio\Desktop\ChuasCircu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08006"/>
            <a:ext cx="367246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030360" y="2798506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2797277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50" name="Picture 6" descr="C:\Users\Wes Thio\Desktop\synchronization c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15" y="1782132"/>
            <a:ext cx="79057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8706" y="4953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Master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9529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Slave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40824" y="2760694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04031" y="2755488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311" y="228600"/>
            <a:ext cx="749808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Analog computation</a:t>
            </a:r>
            <a:endParaRPr lang="en-US" sz="28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8" y="1828800"/>
            <a:ext cx="7329489" cy="451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9917" y="1231973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Waterwheel behaving according to Lorenz equations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98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C:\Users\Wes Thio\Desktop\300px-Op-Amp_Integrating_Amplifi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26" y="4775086"/>
            <a:ext cx="3505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29064" y="4405754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74260" y="1140095"/>
            <a:ext cx="212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Adder</a:t>
            </a:r>
            <a:endParaRPr lang="en-US" dirty="0"/>
          </a:p>
        </p:txBody>
      </p:sp>
      <p:pic>
        <p:nvPicPr>
          <p:cNvPr id="17413" name="Picture 5" descr="C:\Users\Wes Thio\Desktop\2000px-Op-Amp_Summing_Amplifi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39" y="1524175"/>
            <a:ext cx="2737050" cy="237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438439" y="411135"/>
            <a:ext cx="32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 amp configurations</a:t>
            </a:r>
            <a:endParaRPr lang="en-US" sz="2400" dirty="0"/>
          </a:p>
        </p:txBody>
      </p:sp>
      <p:pic>
        <p:nvPicPr>
          <p:cNvPr id="17415" name="Picture 7" descr="C:\Users\Wes Thio\Desktop\300px-Op-Amp_Inverting_Amplifie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175"/>
            <a:ext cx="3551954" cy="20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248400" y="1107829"/>
            <a:ext cx="139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939" y="304800"/>
            <a:ext cx="3822192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Analog computing example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634738" y="1211826"/>
                <a:ext cx="2971800" cy="1143000"/>
              </a:xfrm>
              <a:prstGeom prst="rect">
                <a:avLst/>
              </a:prstGeom>
            </p:spPr>
            <p:txBody>
              <a:bodyPr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Solve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acc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𝒛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738" y="1211826"/>
                <a:ext cx="29718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l="-5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 descr="C:\Users\Wes Thio\Desktop\Analog computing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24" y="2286000"/>
            <a:ext cx="7731395" cy="32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491" y="457200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Lorenz circuit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40310"/>
            <a:ext cx="773254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48548" y="4648200"/>
                <a:ext cx="286953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𝒓𝒙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𝒙𝒛</m:t>
                      </m:r>
                    </m:oMath>
                  </m:oMathPara>
                </a14:m>
                <a:endParaRPr lang="en-US" sz="2400" b="1" i="1" dirty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𝒙𝒚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/>
                        </a:rPr>
                        <m:t>𝒃𝒛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48" y="4648200"/>
                <a:ext cx="2869531" cy="2031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5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005" y="762000"/>
            <a:ext cx="4072506" cy="844575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/>
              <a:t>Bistability in a Hyperchaotic System with a Line Equilibrium (2014)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90599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Coauthors: (C</a:t>
            </a:r>
            <a:r>
              <a:rPr lang="en-US" dirty="0"/>
              <a:t>. Li, </a:t>
            </a:r>
            <a:r>
              <a:rPr lang="en-US" dirty="0" smtClean="0"/>
              <a:t> J.C Sprott,  W</a:t>
            </a:r>
            <a:r>
              <a:rPr lang="en-US" dirty="0"/>
              <a:t>.  Thio, 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5900" y="2971800"/>
                <a:ext cx="3505200" cy="352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𝒙𝒛</m:t>
                      </m:r>
                      <m:r>
                        <a:rPr lang="en-US" sz="2800" b="1" i="1" smtClean="0">
                          <a:latin typeface="Cambria Math"/>
                        </a:rPr>
                        <m:t> −</m:t>
                      </m:r>
                      <m:r>
                        <a:rPr lang="en-US" sz="2800" b="1" i="1" smtClean="0">
                          <a:latin typeface="Cambria Math"/>
                        </a:rPr>
                        <m:t>𝒚𝒛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sz="28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𝒙𝒛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−</m:t>
                      </m:r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𝒛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2971800"/>
                <a:ext cx="3505200" cy="3523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 descr="C:\Users\Wes Thio\Desktop\bist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16" y="266991"/>
            <a:ext cx="2976049" cy="324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Wes Thio\Desktop\bistabil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05" y="3614582"/>
            <a:ext cx="2976049" cy="30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9" y="609600"/>
            <a:ext cx="4072506" cy="844575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/>
              <a:t>A New Piecewise Linear Hyperchaotic Circuit (2014)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48042" y="181091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Coauthors: (C</a:t>
            </a:r>
            <a:r>
              <a:rPr lang="en-US" dirty="0"/>
              <a:t>. Li, </a:t>
            </a:r>
            <a:r>
              <a:rPr lang="en-US" dirty="0" smtClean="0"/>
              <a:t> J.C Sprott,  W</a:t>
            </a:r>
            <a:r>
              <a:rPr lang="en-US" dirty="0"/>
              <a:t>.  Thio,  </a:t>
            </a:r>
            <a:r>
              <a:rPr lang="en-US" dirty="0" smtClean="0"/>
              <a:t>H.  Zhu)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90942" y="2819400"/>
                <a:ext cx="3810000" cy="352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8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𝒛</m:t>
                      </m:r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𝒔𝒈𝒏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800" b="1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  <m:r>
                        <a:rPr lang="en-US" sz="2800" b="1" i="1" smtClean="0">
                          <a:latin typeface="Cambria Math"/>
                        </a:rPr>
                        <m:t>∗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42" y="2819400"/>
                <a:ext cx="3810000" cy="35232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08" name="Picture 4" descr="C:\Users\Wes Thio\Desktop\attracto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43" y="228600"/>
            <a:ext cx="3352800" cy="316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Wes Thio\Desktop\attracto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42" y="3581400"/>
            <a:ext cx="332960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41" y="457200"/>
            <a:ext cx="7251192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 linear circuits, voltage is proportional to the current 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40" y="1815725"/>
            <a:ext cx="2272329" cy="193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03" y="4372163"/>
            <a:ext cx="2537737" cy="152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1" y="4269810"/>
            <a:ext cx="2211527" cy="161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83" y="4294794"/>
            <a:ext cx="2300509" cy="16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Wes Thio\Desktop\Figure_24_11_02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77" y="1815725"/>
            <a:ext cx="2596753" cy="19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es Thio\Desktop\Figure_24_11_01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22" y="1796923"/>
            <a:ext cx="2657206" cy="1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ecx.images-amazon.com/images/I/51Bsfom2NN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75" y="838200"/>
            <a:ext cx="3633471" cy="534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Attractors.jpg (574×87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46293"/>
            <a:ext cx="3776711" cy="57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applications?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83" y="1219200"/>
            <a:ext cx="363603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Wes Thio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34" y="4004187"/>
            <a:ext cx="2687372" cy="2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690840" cy="246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935" y="152400"/>
            <a:ext cx="7498080" cy="639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Secure communications</a:t>
            </a:r>
            <a:endParaRPr lang="en-US" sz="28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94" y="1170332"/>
            <a:ext cx="569310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96111"/>
            <a:ext cx="1683362" cy="252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:\Users\Wes Thio\Desktop\synchronization ch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6252323" cy="29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5167" y="6132646"/>
            <a:ext cx="174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Master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9246" y="6129963"/>
            <a:ext cx="1747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Slave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012" y="304800"/>
            <a:ext cx="749808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AMOS-WD06:  Cockroach robot using chaos control 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657600" cy="521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C:\Users\Wes Thio\Desktop\rob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4861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Wes Thio\Desktop\cockaro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505200" cy="25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1619"/>
            <a:ext cx="7498080" cy="10207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Memristors</a:t>
            </a:r>
            <a:endParaRPr lang="en-US" sz="3600" dirty="0"/>
          </a:p>
        </p:txBody>
      </p:sp>
      <p:pic>
        <p:nvPicPr>
          <p:cNvPr id="25602" name="Picture 2" descr="C:\Users\Wes Thio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0"/>
            <a:ext cx="2939054" cy="27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Wes Thio\Desktop\www.eejour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90" y="3848099"/>
            <a:ext cx="2944916" cy="28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Wes Thio\Desktop\memris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References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Concise Guide to Chaotic Electronic Circuits (</a:t>
            </a:r>
            <a:r>
              <a:rPr lang="en-US" sz="2000" dirty="0" err="1"/>
              <a:t>Buscarino</a:t>
            </a:r>
            <a:r>
              <a:rPr lang="en-US" sz="2000" dirty="0"/>
              <a:t>, Fortuna, </a:t>
            </a:r>
            <a:r>
              <a:rPr lang="en-US" sz="2000" dirty="0" err="1"/>
              <a:t>Frasca</a:t>
            </a:r>
            <a:r>
              <a:rPr lang="en-US" sz="2000" dirty="0"/>
              <a:t>, </a:t>
            </a:r>
            <a:r>
              <a:rPr lang="en-US" sz="2000" dirty="0" err="1"/>
              <a:t>Sciuto</a:t>
            </a:r>
            <a:r>
              <a:rPr lang="en-US" sz="2000" dirty="0"/>
              <a:t> 2014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 New Chaotic Jerk Circuit (Sprott 2011)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Practical Guide for Studying Chua’s Circuits (</a:t>
            </a:r>
            <a:r>
              <a:rPr lang="en-US" sz="2000" dirty="0" err="1"/>
              <a:t>Kilic</a:t>
            </a:r>
            <a:r>
              <a:rPr lang="en-US" sz="2000" dirty="0"/>
              <a:t> 2010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simple circuit implementation of a Chaotic Lorenz System (</a:t>
            </a:r>
            <a:r>
              <a:rPr lang="en-US" sz="2000" dirty="0" err="1"/>
              <a:t>Corron</a:t>
            </a:r>
            <a:r>
              <a:rPr lang="en-US" sz="2000" dirty="0"/>
              <a:t> 2010) </a:t>
            </a:r>
            <a:endParaRPr lang="en-US" sz="2000" dirty="0" smtClean="0"/>
          </a:p>
          <a:p>
            <a:r>
              <a:rPr lang="en-US" sz="2000" dirty="0" smtClean="0"/>
              <a:t>Chaos </a:t>
            </a:r>
            <a:r>
              <a:rPr lang="en-US" sz="2000" dirty="0"/>
              <a:t>and Time Series  Analysis </a:t>
            </a:r>
            <a:r>
              <a:rPr lang="en-US" sz="2000" dirty="0" smtClean="0"/>
              <a:t>(Sprott 2003</a:t>
            </a:r>
            <a:r>
              <a:rPr lang="en-US" sz="2000" dirty="0"/>
              <a:t>) </a:t>
            </a:r>
            <a:endParaRPr lang="en-US" sz="2000" dirty="0" smtClean="0"/>
          </a:p>
          <a:p>
            <a:r>
              <a:rPr lang="en-US" sz="2000" dirty="0"/>
              <a:t>Chua’s Circuit Implementations: Yesterday, Today and tomorrow (Fortuna, </a:t>
            </a:r>
            <a:r>
              <a:rPr lang="en-US" sz="2000" dirty="0" err="1"/>
              <a:t>Frasca</a:t>
            </a:r>
            <a:r>
              <a:rPr lang="en-US" sz="2000" dirty="0"/>
              <a:t>, </a:t>
            </a:r>
            <a:r>
              <a:rPr lang="en-US" sz="2000" dirty="0" err="1"/>
              <a:t>Xibilia</a:t>
            </a:r>
            <a:r>
              <a:rPr lang="en-US" sz="2000" dirty="0"/>
              <a:t> 2009) </a:t>
            </a:r>
            <a:endParaRPr lang="en-US" sz="2000" dirty="0" smtClean="0"/>
          </a:p>
          <a:p>
            <a:r>
              <a:rPr lang="en-US" sz="2000" dirty="0" smtClean="0"/>
              <a:t>Development of </a:t>
            </a:r>
            <a:r>
              <a:rPr lang="en-US" sz="2000" dirty="0" err="1" smtClean="0"/>
              <a:t>Memristor</a:t>
            </a:r>
            <a:r>
              <a:rPr lang="en-US" sz="2000" dirty="0" smtClean="0"/>
              <a:t> Based Circuits (Lu, Fitch 2013)</a:t>
            </a:r>
          </a:p>
          <a:p>
            <a:r>
              <a:rPr lang="en-US" sz="2000" dirty="0" smtClean="0"/>
              <a:t>Elegant Chaos (Sprott 2010)</a:t>
            </a:r>
          </a:p>
          <a:p>
            <a:r>
              <a:rPr lang="en-US" sz="2000" dirty="0" smtClean="0"/>
              <a:t>Three </a:t>
            </a:r>
            <a:r>
              <a:rPr lang="en-US" sz="2000" dirty="0"/>
              <a:t>Steps to Chaos - Part I: Evolution (Kennedy 1993)</a:t>
            </a:r>
          </a:p>
          <a:p>
            <a:r>
              <a:rPr lang="en-US" sz="2000" dirty="0"/>
              <a:t>Three Steps to Chaos - Part II: </a:t>
            </a:r>
            <a:r>
              <a:rPr lang="en-US" sz="2000" dirty="0" smtClean="0"/>
              <a:t> A </a:t>
            </a:r>
            <a:r>
              <a:rPr lang="en-US" sz="2000" dirty="0"/>
              <a:t>Chua’s Circuit Primer (Kennedy 1993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05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223" y="457200"/>
            <a:ext cx="7498080" cy="96043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Linear circuit examples</a:t>
            </a:r>
            <a:endParaRPr lang="en-US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2982741" cy="209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63" y="1600200"/>
            <a:ext cx="3245737" cy="218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71" y="4267200"/>
            <a:ext cx="403695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9497"/>
            <a:ext cx="6934200" cy="91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Tesla Coil</a:t>
            </a:r>
            <a:endParaRPr lang="en-US" sz="2800" b="1" dirty="0"/>
          </a:p>
        </p:txBody>
      </p:sp>
      <p:pic>
        <p:nvPicPr>
          <p:cNvPr id="4099" name="Picture 3" descr="C:\Users\Wes Thio\Pictures\2015-02-22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3182"/>
            <a:ext cx="3438400" cy="543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es Thio\Pictures\2015-02-22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33182"/>
            <a:ext cx="3644336" cy="537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RLC circuit</a:t>
            </a:r>
            <a:endParaRPr lang="en-US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5333999" cy="23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Wes Thio\Desktop\2009419134586337574550893750005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1371600"/>
            <a:ext cx="5333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8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98792" cy="8683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Equipment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899" y="1215869"/>
            <a:ext cx="3886200" cy="51363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/>
              <a:t>Function Generator</a:t>
            </a:r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7170" name="Picture 2" descr="C:\Users\Wes Thio\Pictures\2015-02-27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6" y="1371600"/>
            <a:ext cx="3829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2150" y="1762841"/>
            <a:ext cx="289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Oscilloscope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86201" y="1371600"/>
            <a:ext cx="1804986" cy="1066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6202" y="2019300"/>
            <a:ext cx="1771648" cy="17907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Wes Thio\Pictures\2015-02-27\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7" y="3276600"/>
            <a:ext cx="24003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453187" y="2852917"/>
            <a:ext cx="1676400" cy="3901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000" dirty="0" smtClean="0"/>
              <a:t>Power supply</a:t>
            </a:r>
          </a:p>
          <a:p>
            <a:pPr marL="82296" indent="0">
              <a:buFont typeface="Wingdings 2"/>
              <a:buNone/>
            </a:pPr>
            <a:endParaRPr lang="en-US" dirty="0" smtClean="0"/>
          </a:p>
          <a:p>
            <a:pPr marL="82296" indent="0">
              <a:buFont typeface="Wingdings 2"/>
              <a:buNone/>
            </a:pPr>
            <a:endParaRPr lang="en-US" dirty="0" smtClean="0"/>
          </a:p>
          <a:p>
            <a:pPr marL="82296" indent="0">
              <a:buFont typeface="Wingdings 2"/>
              <a:buNone/>
            </a:pPr>
            <a:endParaRPr lang="en-US" dirty="0" smtClean="0"/>
          </a:p>
          <a:p>
            <a:pPr marL="82296" indent="0">
              <a:buFont typeface="Wingdings 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7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778" y="210728"/>
            <a:ext cx="7555992" cy="8683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In nonlinear circuits,  voltage is not proportional to current</a:t>
            </a:r>
            <a:endParaRPr lang="en-US" sz="20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61" y="1219200"/>
            <a:ext cx="37201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9" y="1084006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9" y="4038600"/>
            <a:ext cx="364109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2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2468246" cy="284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13" y="609600"/>
            <a:ext cx="5062054" cy="286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39" y="3948411"/>
            <a:ext cx="3399518" cy="25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93" y="3939516"/>
            <a:ext cx="3837800" cy="25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1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171717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7171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23348</TotalTime>
  <Words>556</Words>
  <Application>Microsoft Office PowerPoint</Application>
  <PresentationFormat>On-screen Show (4:3)</PresentationFormat>
  <Paragraphs>116</Paragraphs>
  <Slides>35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Solstice</vt:lpstr>
      <vt:lpstr>Chaos for the Home Electronics Lab</vt:lpstr>
      <vt:lpstr>Linear Circuits</vt:lpstr>
      <vt:lpstr>PowerPoint Presentation</vt:lpstr>
      <vt:lpstr>Linear circuit examples</vt:lpstr>
      <vt:lpstr>Tesla Coil</vt:lpstr>
      <vt:lpstr>RLC circuit</vt:lpstr>
      <vt:lpstr>Equipment</vt:lpstr>
      <vt:lpstr>In nonlinear circuits,  voltage is not proportional to current</vt:lpstr>
      <vt:lpstr>PowerPoint Presentation</vt:lpstr>
      <vt:lpstr>Van Der Pol Oscillator</vt:lpstr>
      <vt:lpstr>Neon Bulb nonlinearity</vt:lpstr>
      <vt:lpstr>PowerPoint Presentation</vt:lpstr>
      <vt:lpstr>Step 1: RLC circuit (parallel) </vt:lpstr>
      <vt:lpstr>In a RLC circuit, there is one stable equilibrium point at the origin</vt:lpstr>
      <vt:lpstr>Chua’s Nonlinear resistor</vt:lpstr>
      <vt:lpstr>Step 2: Nonlinear Resistor</vt:lpstr>
      <vt:lpstr>Step 3:  Add a third capacitor or inductor</vt:lpstr>
      <vt:lpstr>Chua’s Circuit</vt:lpstr>
      <vt:lpstr>Phase Space:  Take the voltage across the capacitors…</vt:lpstr>
      <vt:lpstr>And plot them together! </vt:lpstr>
      <vt:lpstr>3-D phase space</vt:lpstr>
      <vt:lpstr>Period doubling bifurcation</vt:lpstr>
      <vt:lpstr>Synchronization of Chua’s Circuit</vt:lpstr>
      <vt:lpstr>Analog computation</vt:lpstr>
      <vt:lpstr>PowerPoint Presentation</vt:lpstr>
      <vt:lpstr>Analog computing example</vt:lpstr>
      <vt:lpstr>Lorenz circuit</vt:lpstr>
      <vt:lpstr>Bistability in a Hyperchaotic System with a Line Equilibrium (2014)</vt:lpstr>
      <vt:lpstr>A New Piecewise Linear Hyperchaotic Circuit (2014)</vt:lpstr>
      <vt:lpstr>PowerPoint Presentation</vt:lpstr>
      <vt:lpstr>What are the applications?</vt:lpstr>
      <vt:lpstr>Secure communications</vt:lpstr>
      <vt:lpstr>AMOS-WD06:  Cockroach robot using chaos control </vt:lpstr>
      <vt:lpstr>Memristors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Thio</dc:creator>
  <cp:lastModifiedBy>Wes Thio</cp:lastModifiedBy>
  <cp:revision>134</cp:revision>
  <dcterms:created xsi:type="dcterms:W3CDTF">2015-01-16T07:21:10Z</dcterms:created>
  <dcterms:modified xsi:type="dcterms:W3CDTF">2015-03-15T03:30:43Z</dcterms:modified>
</cp:coreProperties>
</file>