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63" r:id="rId7"/>
    <p:sldId id="261" r:id="rId8"/>
    <p:sldId id="264" r:id="rId9"/>
    <p:sldId id="262" r:id="rId10"/>
    <p:sldId id="271" r:id="rId11"/>
    <p:sldId id="265" r:id="rId12"/>
    <p:sldId id="267" r:id="rId13"/>
    <p:sldId id="266" r:id="rId14"/>
    <p:sldId id="268" r:id="rId15"/>
    <p:sldId id="269" r:id="rId16"/>
    <p:sldId id="270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1567F-0805-4D6D-8951-86F83FC90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305D9F-240F-4E00-8D36-0C908D077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28373-554A-4906-8215-D5C4DD6E1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3A018-5592-4AD2-8E03-DBF2A532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B9F23-3AE2-4107-A803-9D0C4FB6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4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122DA-5262-4E54-B1CF-C03012AD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D66E47-E9CC-445F-9FA4-450F8DF61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43D0-0A1A-4AE2-B4DD-ACC4D2B1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A7A0-7ECE-49B5-87A7-BA2CBDF7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31092-2310-4496-9C0C-221063F2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6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42A51-8AFF-4802-8D1A-F829D69923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07ADF6-F497-4765-84FC-8C8B59A7B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9364B-5748-444B-98BB-94424ED8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D3213-256F-447A-B2BE-538AFD14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717AB-E815-468C-9386-5FF6049B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3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442D2-7DA2-4AA4-8AF6-41D172A7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FCD35-DA1B-4FF4-8350-BEC34AE73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695FF-77DB-4E97-840E-7149C9DD0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418ED-27B1-4BAB-BF84-D81C22B8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A9DC0-C448-49F7-ADB7-A40CF404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04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9B1F-7B1C-4EDB-9199-D48C79995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0492A-B7AD-4F2D-B95B-375E014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34A04-4A06-49DC-AB6E-90CA5A5F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B2F41-FF77-4A90-B7B0-DE1950B0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6C8FB-2989-4517-8934-67F03E5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CB1A-3129-4AC5-97FD-1465E0AC1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20082-B47C-45BD-B6F6-4AA33440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EB91B3-0617-4391-8DAD-DE10C6C605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DDD1D9-E3F5-40FE-BB1C-C048C3FAA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7B330-B99B-4E37-9058-1F8DF0C5F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B7B727-BA9D-4867-BB90-9927B6CB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0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6CA8-35AA-405A-854C-0F3AED1E7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C5B0A-2F87-45B9-9935-071721DF0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022403-C4DD-4B32-A64A-4E7707768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E112F-C8F2-4214-B77E-25F843AF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E8A85E-EB23-4E78-B614-76F8F9722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6C71B-C4DA-414C-BA40-7D32C4246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FBDA1-3C3D-48DB-81BA-C18C3D8EB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43D98-666B-419B-8FA1-C3A19527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1F5A-6CAD-421B-8B2C-84A75CFF9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C03AB-B4C0-43FC-839D-544753D5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44AEB-C0B7-40A9-AC16-7A000741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CD6431-B0C3-4A1D-8487-2173D46B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4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62D33-767B-45D5-99C0-E4733448B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904B3-F58B-4A3C-A26E-3ABED92D2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EA4E0-60C3-4161-89E0-97DA2D45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3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A8357-FFFB-4B03-ADA8-6C5FC6A9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99C87-6F48-4BD7-9DB0-989E3E828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C6834-0F4B-4EFE-BA39-54B307272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E1091-1153-4876-9A6C-19BB3134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3FF4B-A8A5-4193-8021-9596D4F0C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63EFF-E27E-47C9-A265-F11B2675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3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1284-F016-4B07-840C-9FD57574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4CD7DD-E420-4B0F-B4BF-E53177CAAD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66675-BBA2-4AC4-BDF1-7822FFD50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6B376-86C8-42AC-8E21-D651661BC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D504-3398-4AD5-9794-1AF11692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EC7E87-5F97-4208-81A6-2CD2BF7F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6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8AA0A8-D6C6-428C-B76D-9C83A1DBC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2B216-0EEB-49BE-B8A6-DE51AC01F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DE659-BCD0-439C-A0B3-6FC9D7F1D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81A1-A5F0-4DD2-8F02-A17511ACC071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5CF07-B636-49CF-8A68-04CD44057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9F7BB-808D-49DB-AAE2-58D50F2EF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364EF-3BE2-4DBD-9075-37E023E44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67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gent_environment_diagram">
            <a:extLst>
              <a:ext uri="{FF2B5EF4-FFF2-40B4-BE49-F238E27FC236}">
                <a16:creationId xmlns:a16="http://schemas.microsoft.com/office/drawing/2014/main" id="{7C25CCD3-4543-4AC6-86AB-ADA18B2D9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06" y="3955774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571F29-AC9F-4C47-A30F-5D0415B37867}"/>
              </a:ext>
            </a:extLst>
          </p:cNvPr>
          <p:cNvSpPr txBox="1"/>
          <p:nvPr/>
        </p:nvSpPr>
        <p:spPr>
          <a:xfrm>
            <a:off x="4568234" y="4069426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REWARDS &amp;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48606B-9401-476A-B610-D80F219DAA4A}"/>
              </a:ext>
            </a:extLst>
          </p:cNvPr>
          <p:cNvSpPr txBox="1"/>
          <p:nvPr/>
        </p:nvSpPr>
        <p:spPr>
          <a:xfrm>
            <a:off x="1694888" y="2956191"/>
            <a:ext cx="8992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Mathematical Theory of Artificial Intelligence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8998C-C778-4F5A-ABA8-E943C15C363C}"/>
              </a:ext>
            </a:extLst>
          </p:cNvPr>
          <p:cNvSpPr txBox="1"/>
          <p:nvPr/>
        </p:nvSpPr>
        <p:spPr>
          <a:xfrm>
            <a:off x="1923017" y="752907"/>
            <a:ext cx="8799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Artificial General Intelligence (AGI)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CA9527-DDE2-42F0-91BF-EF351B71E1EA}"/>
              </a:ext>
            </a:extLst>
          </p:cNvPr>
          <p:cNvSpPr txBox="1"/>
          <p:nvPr/>
        </p:nvSpPr>
        <p:spPr>
          <a:xfrm>
            <a:off x="3777147" y="2200798"/>
            <a:ext cx="5091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Space Science and Engineering Center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7478F9-39F3-467E-BCBE-1A4EC2757453}"/>
              </a:ext>
            </a:extLst>
          </p:cNvPr>
          <p:cNvSpPr txBox="1"/>
          <p:nvPr/>
        </p:nvSpPr>
        <p:spPr>
          <a:xfrm>
            <a:off x="5280424" y="1651345"/>
            <a:ext cx="1631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Bill Hibbard</a:t>
            </a:r>
          </a:p>
        </p:txBody>
      </p:sp>
    </p:spTree>
    <p:extLst>
      <p:ext uri="{BB962C8B-B14F-4D97-AF65-F5344CB8AC3E}">
        <p14:creationId xmlns:p14="http://schemas.microsoft.com/office/powerpoint/2010/main" val="378095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7DD452-2BEF-4EFD-9884-D822C9B32E32}"/>
              </a:ext>
            </a:extLst>
          </p:cNvPr>
          <p:cNvSpPr txBox="1"/>
          <p:nvPr/>
        </p:nvSpPr>
        <p:spPr>
          <a:xfrm>
            <a:off x="1524000" y="1219200"/>
            <a:ext cx="7998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</a:t>
            </a:r>
            <a:r>
              <a:rPr lang="en-US" sz="3600" dirty="0"/>
              <a:t> showed that UAI is Pareto optimal: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52227C-2F80-4341-B7B0-228FF23F0B56}"/>
              </a:ext>
            </a:extLst>
          </p:cNvPr>
          <p:cNvSpPr txBox="1"/>
          <p:nvPr/>
        </p:nvSpPr>
        <p:spPr>
          <a:xfrm>
            <a:off x="1524000" y="2756165"/>
            <a:ext cx="99046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If another AI agent </a:t>
            </a:r>
            <a:r>
              <a:rPr lang="en-US" sz="3600" i="1" dirty="0"/>
              <a:t>S</a:t>
            </a:r>
            <a:r>
              <a:rPr lang="en-US" sz="3600" dirty="0"/>
              <a:t> gets higher rewards than UAI</a:t>
            </a:r>
          </a:p>
          <a:p>
            <a:r>
              <a:rPr lang="en-US" sz="3600" dirty="0"/>
              <a:t>on an environment </a:t>
            </a:r>
            <a:r>
              <a:rPr lang="en-US" sz="3600" i="1" dirty="0"/>
              <a:t>e</a:t>
            </a:r>
            <a:r>
              <a:rPr lang="en-US" sz="3600" dirty="0"/>
              <a:t>, then </a:t>
            </a:r>
            <a:r>
              <a:rPr lang="en-US" sz="3600" i="1" dirty="0"/>
              <a:t>S</a:t>
            </a:r>
            <a:r>
              <a:rPr lang="en-US" sz="3600" dirty="0"/>
              <a:t> gets lower rewards</a:t>
            </a:r>
          </a:p>
          <a:p>
            <a:r>
              <a:rPr lang="en-US" sz="3600" dirty="0"/>
              <a:t>than UAI on some other environment </a:t>
            </a:r>
            <a:r>
              <a:rPr lang="en-US" sz="3600" i="1" dirty="0"/>
              <a:t>e’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10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B0B10B-6F58-4B38-9454-5B432CB2ABB1}"/>
              </a:ext>
            </a:extLst>
          </p:cNvPr>
          <p:cNvSpPr txBox="1"/>
          <p:nvPr/>
        </p:nvSpPr>
        <p:spPr>
          <a:xfrm>
            <a:off x="689039" y="744805"/>
            <a:ext cx="10813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</a:t>
            </a:r>
            <a:r>
              <a:rPr lang="en-US" sz="3600" dirty="0"/>
              <a:t> and His Student Shane Legg Used This Framework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151A9-3D1A-4C07-9479-39538945F9BD}"/>
              </a:ext>
            </a:extLst>
          </p:cNvPr>
          <p:cNvSpPr txBox="1"/>
          <p:nvPr/>
        </p:nvSpPr>
        <p:spPr>
          <a:xfrm>
            <a:off x="1153551" y="1447407"/>
            <a:ext cx="9571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Define a Formal Measure Of Agent Intelligence,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1E6BD-6E75-4A35-8222-840597D6BA71}"/>
              </a:ext>
            </a:extLst>
          </p:cNvPr>
          <p:cNvSpPr txBox="1"/>
          <p:nvPr/>
        </p:nvSpPr>
        <p:spPr>
          <a:xfrm>
            <a:off x="1153551" y="2164860"/>
            <a:ext cx="9165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As the Average Expected Reward From Arbitrary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0DA80-8901-46E9-BECD-9A99046D9929}"/>
              </a:ext>
            </a:extLst>
          </p:cNvPr>
          <p:cNvSpPr txBox="1"/>
          <p:nvPr/>
        </p:nvSpPr>
        <p:spPr>
          <a:xfrm>
            <a:off x="1153551" y="2933310"/>
            <a:ext cx="9714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Environments, Weighted By the Probability Of UTM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F1F0B-F6A9-4BB9-8355-E33A9C22AA8E}"/>
              </a:ext>
            </a:extLst>
          </p:cNvPr>
          <p:cNvSpPr txBox="1"/>
          <p:nvPr/>
        </p:nvSpPr>
        <p:spPr>
          <a:xfrm>
            <a:off x="1153551" y="3699022"/>
            <a:ext cx="7631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Programs Generating The Environments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F155F2-9E08-4460-A0D7-2A68A8B624D6}"/>
              </a:ext>
            </a:extLst>
          </p:cNvPr>
          <p:cNvSpPr txBox="1"/>
          <p:nvPr/>
        </p:nvSpPr>
        <p:spPr>
          <a:xfrm>
            <a:off x="689039" y="4895167"/>
            <a:ext cx="9568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Legg Is One Of the Founders Of Google DeepMind,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BC37FA-53B3-4438-B286-761424C9974A}"/>
              </a:ext>
            </a:extLst>
          </p:cNvPr>
          <p:cNvSpPr txBox="1"/>
          <p:nvPr/>
        </p:nvSpPr>
        <p:spPr>
          <a:xfrm>
            <a:off x="1153551" y="5612620"/>
            <a:ext cx="738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Developers Of AlphaGo and </a:t>
            </a:r>
            <a:r>
              <a:rPr lang="en-US" sz="3600" dirty="0" err="1"/>
              <a:t>AlphaZero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458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B19514-E8D4-4325-82F2-004C560FBD9D}"/>
              </a:ext>
            </a:extLst>
          </p:cNvPr>
          <p:cNvSpPr txBox="1"/>
          <p:nvPr/>
        </p:nvSpPr>
        <p:spPr>
          <a:xfrm>
            <a:off x="703384" y="759655"/>
            <a:ext cx="10333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Hutter’s</a:t>
            </a:r>
            <a:r>
              <a:rPr lang="en-US" sz="3600" dirty="0"/>
              <a:t> Work Led To the Artificial General Intelligence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BAFCBA-B97D-4289-8C56-DA1F5D81335E}"/>
              </a:ext>
            </a:extLst>
          </p:cNvPr>
          <p:cNvSpPr txBox="1"/>
          <p:nvPr/>
        </p:nvSpPr>
        <p:spPr>
          <a:xfrm>
            <a:off x="1111348" y="1575582"/>
            <a:ext cx="52190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(AGI) Research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09F1A2-31AB-4B1C-B5EB-837B7AF30041}"/>
              </a:ext>
            </a:extLst>
          </p:cNvPr>
          <p:cNvSpPr txBox="1"/>
          <p:nvPr/>
        </p:nvSpPr>
        <p:spPr>
          <a:xfrm>
            <a:off x="703384" y="2719168"/>
            <a:ext cx="90279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Series Of AGI Conferences, Starting in 2008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8635EC-E76D-4281-995B-C285CE577C2F}"/>
              </a:ext>
            </a:extLst>
          </p:cNvPr>
          <p:cNvSpPr txBox="1"/>
          <p:nvPr/>
        </p:nvSpPr>
        <p:spPr>
          <a:xfrm>
            <a:off x="703384" y="3862754"/>
            <a:ext cx="834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 Journal of Artificial General Intelligence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7E53B-0A22-41D8-9A90-BDB689073273}"/>
              </a:ext>
            </a:extLst>
          </p:cNvPr>
          <p:cNvSpPr txBox="1"/>
          <p:nvPr/>
        </p:nvSpPr>
        <p:spPr>
          <a:xfrm>
            <a:off x="703384" y="5006340"/>
            <a:ext cx="1037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Papers and Workshops at AAAI and Other Conferences</a:t>
            </a:r>
          </a:p>
        </p:txBody>
      </p:sp>
    </p:spTree>
    <p:extLst>
      <p:ext uri="{BB962C8B-B14F-4D97-AF65-F5344CB8AC3E}">
        <p14:creationId xmlns:p14="http://schemas.microsoft.com/office/powerpoint/2010/main" val="1838511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DDFB8D-4BBF-48D3-965F-513253EB3FD2}"/>
              </a:ext>
            </a:extLst>
          </p:cNvPr>
          <p:cNvSpPr txBox="1"/>
          <p:nvPr/>
        </p:nvSpPr>
        <p:spPr>
          <a:xfrm>
            <a:off x="675250" y="584983"/>
            <a:ext cx="95888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Laurent </a:t>
            </a:r>
            <a:r>
              <a:rPr lang="en-US" sz="3600" dirty="0" err="1"/>
              <a:t>Orseau</a:t>
            </a:r>
            <a:r>
              <a:rPr lang="en-US" sz="3600" dirty="0"/>
              <a:t> and Mark Ring (2011) Applied This</a:t>
            </a:r>
          </a:p>
          <a:p>
            <a:r>
              <a:rPr lang="en-US" sz="3600" dirty="0"/>
              <a:t>   Framework To Show That Some Agents Will Hack</a:t>
            </a:r>
          </a:p>
          <a:p>
            <a:r>
              <a:rPr lang="en-US" sz="3600" dirty="0"/>
              <a:t>   Their Reward Signals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A0D31E-5699-4064-AEFD-57CA6D026774}"/>
              </a:ext>
            </a:extLst>
          </p:cNvPr>
          <p:cNvSpPr txBox="1"/>
          <p:nvPr/>
        </p:nvSpPr>
        <p:spPr>
          <a:xfrm>
            <a:off x="675250" y="2580014"/>
            <a:ext cx="5187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Human Drug Users Do This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FF9A13-94A3-495E-A104-CC4AB608159F}"/>
              </a:ext>
            </a:extLst>
          </p:cNvPr>
          <p:cNvSpPr txBox="1"/>
          <p:nvPr/>
        </p:nvSpPr>
        <p:spPr>
          <a:xfrm>
            <a:off x="629724" y="3525597"/>
            <a:ext cx="96798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Do Lab Rats Who Press Levers To Send Electrical</a:t>
            </a:r>
          </a:p>
          <a:p>
            <a:r>
              <a:rPr lang="en-US" sz="3600" dirty="0"/>
              <a:t>   Signals To Their Brain’s Pleasure Centers</a:t>
            </a:r>
          </a:p>
          <a:p>
            <a:r>
              <a:rPr lang="en-US" sz="3600" dirty="0"/>
              <a:t>   (</a:t>
            </a:r>
            <a:r>
              <a:rPr lang="en-US" sz="3600" dirty="0" err="1"/>
              <a:t>Olds</a:t>
            </a:r>
            <a:r>
              <a:rPr lang="en-US" sz="3600" dirty="0"/>
              <a:t> &amp; Milner 1954)</a:t>
            </a:r>
          </a:p>
          <a:p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BB37DC-D0A7-4CDA-BB41-12F4AF016C19}"/>
              </a:ext>
            </a:extLst>
          </p:cNvPr>
          <p:cNvSpPr txBox="1"/>
          <p:nvPr/>
        </p:nvSpPr>
        <p:spPr>
          <a:xfrm>
            <a:off x="675250" y="5626686"/>
            <a:ext cx="7999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Orseau</a:t>
            </a:r>
            <a:r>
              <a:rPr lang="en-US" sz="3600" dirty="0"/>
              <a:t> Now Works For Google DeepMind</a:t>
            </a:r>
          </a:p>
        </p:txBody>
      </p:sp>
    </p:spTree>
    <p:extLst>
      <p:ext uri="{BB962C8B-B14F-4D97-AF65-F5344CB8AC3E}">
        <p14:creationId xmlns:p14="http://schemas.microsoft.com/office/powerpoint/2010/main" val="409285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301BA-5B49-4770-8D79-E12C31A090A6}"/>
              </a:ext>
            </a:extLst>
          </p:cNvPr>
          <p:cNvSpPr txBox="1"/>
          <p:nvPr/>
        </p:nvSpPr>
        <p:spPr>
          <a:xfrm>
            <a:off x="781878" y="697073"/>
            <a:ext cx="9568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Very Active Research On Ways That AI Agents May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5FC51-50DE-4CD2-BA97-830DCA67C157}"/>
              </a:ext>
            </a:extLst>
          </p:cNvPr>
          <p:cNvSpPr txBox="1"/>
          <p:nvPr/>
        </p:nvSpPr>
        <p:spPr>
          <a:xfrm>
            <a:off x="1272208" y="1421541"/>
            <a:ext cx="7965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Fail To Conform To the Intentions Of Their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860E6-3001-4EF6-AFB0-CC2CF6DF6666}"/>
              </a:ext>
            </a:extLst>
          </p:cNvPr>
          <p:cNvSpPr txBox="1"/>
          <p:nvPr/>
        </p:nvSpPr>
        <p:spPr>
          <a:xfrm>
            <a:off x="1272208" y="2191291"/>
            <a:ext cx="20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Designers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7090A-06D0-4253-A611-1977A92C5405}"/>
              </a:ext>
            </a:extLst>
          </p:cNvPr>
          <p:cNvSpPr txBox="1"/>
          <p:nvPr/>
        </p:nvSpPr>
        <p:spPr>
          <a:xfrm>
            <a:off x="781878" y="3429000"/>
            <a:ext cx="976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On Ways To Design AI Agents That Do Conform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0DB1C-7921-4AD1-9E09-EC60ADA338BE}"/>
              </a:ext>
            </a:extLst>
          </p:cNvPr>
          <p:cNvSpPr txBox="1"/>
          <p:nvPr/>
        </p:nvSpPr>
        <p:spPr>
          <a:xfrm>
            <a:off x="1272208" y="4186140"/>
            <a:ext cx="5043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To Their Design Intentions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9148B8-213E-4CCC-B222-1267C8C8FE2C}"/>
              </a:ext>
            </a:extLst>
          </p:cNvPr>
          <p:cNvSpPr txBox="1"/>
          <p:nvPr/>
        </p:nvSpPr>
        <p:spPr>
          <a:xfrm>
            <a:off x="781878" y="5368897"/>
            <a:ext cx="4597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Seems Like a Good Idea</a:t>
            </a:r>
          </a:p>
        </p:txBody>
      </p:sp>
    </p:spTree>
    <p:extLst>
      <p:ext uri="{BB962C8B-B14F-4D97-AF65-F5344CB8AC3E}">
        <p14:creationId xmlns:p14="http://schemas.microsoft.com/office/powerpoint/2010/main" val="1642991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2A27F8-7095-4348-9E30-A9CD2985A1EA}"/>
              </a:ext>
            </a:extLst>
          </p:cNvPr>
          <p:cNvSpPr txBox="1"/>
          <p:nvPr/>
        </p:nvSpPr>
        <p:spPr>
          <a:xfrm>
            <a:off x="808382" y="636104"/>
            <a:ext cx="929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Bayesian Program Learning Is Practical Analog Of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CC8FE-0BC5-4D35-A5C6-04921918DD77}"/>
              </a:ext>
            </a:extLst>
          </p:cNvPr>
          <p:cNvSpPr txBox="1"/>
          <p:nvPr/>
        </p:nvSpPr>
        <p:spPr>
          <a:xfrm>
            <a:off x="1434610" y="1386220"/>
            <a:ext cx="4019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Hutter’s</a:t>
            </a:r>
            <a:r>
              <a:rPr lang="en-US" sz="3600" dirty="0"/>
              <a:t> Universal AI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640D7B-844F-433C-A897-422DF4DCC623}"/>
              </a:ext>
            </a:extLst>
          </p:cNvPr>
          <p:cNvSpPr txBox="1"/>
          <p:nvPr/>
        </p:nvSpPr>
        <p:spPr>
          <a:xfrm>
            <a:off x="808382" y="2547156"/>
            <a:ext cx="970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2016 Science Paper: Human-level Concept Learning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DB805-9DD7-4196-84D6-FF725F1A3247}"/>
              </a:ext>
            </a:extLst>
          </p:cNvPr>
          <p:cNvSpPr txBox="1"/>
          <p:nvPr/>
        </p:nvSpPr>
        <p:spPr>
          <a:xfrm>
            <a:off x="1434610" y="3429000"/>
            <a:ext cx="839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Through Probabilistic Program Induction, by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6F34A8-138B-471A-BD17-5F1B051851B3}"/>
              </a:ext>
            </a:extLst>
          </p:cNvPr>
          <p:cNvSpPr txBox="1"/>
          <p:nvPr/>
        </p:nvSpPr>
        <p:spPr>
          <a:xfrm>
            <a:off x="1434610" y="4240757"/>
            <a:ext cx="900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B. M. Lake, R. </a:t>
            </a:r>
            <a:r>
              <a:rPr lang="en-US" sz="3600" dirty="0" err="1"/>
              <a:t>Salakhutdinov</a:t>
            </a:r>
            <a:r>
              <a:rPr lang="en-US" sz="3600" dirty="0"/>
              <a:t> &amp; J. B. Tenenbaum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B491F-7F25-4BD9-ADAF-1B7DFA7AD318}"/>
              </a:ext>
            </a:extLst>
          </p:cNvPr>
          <p:cNvSpPr txBox="1"/>
          <p:nvPr/>
        </p:nvSpPr>
        <p:spPr>
          <a:xfrm>
            <a:off x="808382" y="5471780"/>
            <a:ext cx="6336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Much Faster Than Deep Learning</a:t>
            </a:r>
          </a:p>
        </p:txBody>
      </p:sp>
    </p:spTree>
    <p:extLst>
      <p:ext uri="{BB962C8B-B14F-4D97-AF65-F5344CB8AC3E}">
        <p14:creationId xmlns:p14="http://schemas.microsoft.com/office/powerpoint/2010/main" val="3535560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5B47D-376D-4957-8E7A-E30BB643E0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84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3AD96-7B23-49C9-8ACB-6C8643B45629}"/>
              </a:ext>
            </a:extLst>
          </p:cNvPr>
          <p:cNvSpPr txBox="1"/>
          <p:nvPr/>
        </p:nvSpPr>
        <p:spPr>
          <a:xfrm>
            <a:off x="3422030" y="2644170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0792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5C0D7B-FC2D-4012-8E90-04F3164ABE3E}"/>
              </a:ext>
            </a:extLst>
          </p:cNvPr>
          <p:cNvSpPr/>
          <p:nvPr/>
        </p:nvSpPr>
        <p:spPr>
          <a:xfrm>
            <a:off x="1838508" y="504720"/>
            <a:ext cx="1524000" cy="1272209"/>
          </a:xfrm>
          <a:prstGeom prst="rect">
            <a:avLst/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AGENT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77D960-9E86-44E5-9602-510309AB2197}"/>
              </a:ext>
            </a:extLst>
          </p:cNvPr>
          <p:cNvSpPr/>
          <p:nvPr/>
        </p:nvSpPr>
        <p:spPr>
          <a:xfrm>
            <a:off x="7180847" y="479727"/>
            <a:ext cx="2597426" cy="138250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ENVIRONMENT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E9DD56-4B0D-40CD-87BE-5BD9BBF3E9B2}"/>
              </a:ext>
            </a:extLst>
          </p:cNvPr>
          <p:cNvCxnSpPr/>
          <p:nvPr/>
        </p:nvCxnSpPr>
        <p:spPr>
          <a:xfrm flipH="1">
            <a:off x="3629465" y="1037337"/>
            <a:ext cx="320743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E63F17-75E7-41F7-9372-09A06711701B}"/>
              </a:ext>
            </a:extLst>
          </p:cNvPr>
          <p:cNvCxnSpPr>
            <a:cxnSpLocks/>
          </p:cNvCxnSpPr>
          <p:nvPr/>
        </p:nvCxnSpPr>
        <p:spPr>
          <a:xfrm flipV="1">
            <a:off x="3629465" y="812253"/>
            <a:ext cx="281353" cy="2250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45F496-9A1E-497A-8B17-9E41F0357A52}"/>
              </a:ext>
            </a:extLst>
          </p:cNvPr>
          <p:cNvCxnSpPr/>
          <p:nvPr/>
        </p:nvCxnSpPr>
        <p:spPr>
          <a:xfrm>
            <a:off x="3629464" y="1037337"/>
            <a:ext cx="281353" cy="2672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70E81DA-EF25-4734-9CDF-C7042F487294}"/>
              </a:ext>
            </a:extLst>
          </p:cNvPr>
          <p:cNvSpPr txBox="1"/>
          <p:nvPr/>
        </p:nvSpPr>
        <p:spPr>
          <a:xfrm>
            <a:off x="4177774" y="463130"/>
            <a:ext cx="2110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FE5AF1-FA2F-45AD-8F50-543B4FF7B6D2}"/>
              </a:ext>
            </a:extLst>
          </p:cNvPr>
          <p:cNvSpPr txBox="1"/>
          <p:nvPr/>
        </p:nvSpPr>
        <p:spPr>
          <a:xfrm>
            <a:off x="2018392" y="2218855"/>
            <a:ext cx="8686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Can the Agent Learn To Predict Observations?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864B8D-C926-478B-8A5A-37506D66A883}"/>
              </a:ext>
            </a:extLst>
          </p:cNvPr>
          <p:cNvSpPr txBox="1"/>
          <p:nvPr/>
        </p:nvSpPr>
        <p:spPr>
          <a:xfrm>
            <a:off x="2018392" y="3221808"/>
            <a:ext cx="579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Ray </a:t>
            </a:r>
            <a:r>
              <a:rPr lang="en-US" sz="3600" dirty="0" err="1"/>
              <a:t>Solomonoff</a:t>
            </a:r>
            <a:r>
              <a:rPr lang="en-US" sz="3600" dirty="0"/>
              <a:t> (early 1960s):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B7965-038A-485C-9F13-2B4F611B9CAA}"/>
              </a:ext>
            </a:extLst>
          </p:cNvPr>
          <p:cNvSpPr txBox="1"/>
          <p:nvPr/>
        </p:nvSpPr>
        <p:spPr>
          <a:xfrm>
            <a:off x="2017812" y="4046703"/>
            <a:ext cx="6430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Turing’s Theory Of Computation 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61D9C6-80BB-444E-9A59-B5301FE73113}"/>
              </a:ext>
            </a:extLst>
          </p:cNvPr>
          <p:cNvSpPr txBox="1"/>
          <p:nvPr/>
        </p:nvSpPr>
        <p:spPr>
          <a:xfrm>
            <a:off x="2017812" y="4726490"/>
            <a:ext cx="583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Shannon’s Information Theory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12F103-BC28-4A23-A9C0-518E2AB57D65}"/>
              </a:ext>
            </a:extLst>
          </p:cNvPr>
          <p:cNvCxnSpPr/>
          <p:nvPr/>
        </p:nvCxnSpPr>
        <p:spPr>
          <a:xfrm>
            <a:off x="8145194" y="5049655"/>
            <a:ext cx="82999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7767FD-6800-4DE3-AB9E-A279116A1230}"/>
              </a:ext>
            </a:extLst>
          </p:cNvPr>
          <p:cNvCxnSpPr/>
          <p:nvPr/>
        </p:nvCxnSpPr>
        <p:spPr>
          <a:xfrm flipH="1" flipV="1">
            <a:off x="8764172" y="4867422"/>
            <a:ext cx="182880" cy="1822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93DE715D-9524-487C-92AB-BC0E65C0F7C0}"/>
              </a:ext>
            </a:extLst>
          </p:cNvPr>
          <p:cNvCxnSpPr>
            <a:cxnSpLocks/>
          </p:cNvCxnSpPr>
          <p:nvPr/>
        </p:nvCxnSpPr>
        <p:spPr>
          <a:xfrm flipH="1">
            <a:off x="8764172" y="5047391"/>
            <a:ext cx="182880" cy="1717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TextBox 2050">
            <a:extLst>
              <a:ext uri="{FF2B5EF4-FFF2-40B4-BE49-F238E27FC236}">
                <a16:creationId xmlns:a16="http://schemas.microsoft.com/office/drawing/2014/main" id="{192D90B4-62E1-4E30-A586-00AA785C87E4}"/>
              </a:ext>
            </a:extLst>
          </p:cNvPr>
          <p:cNvSpPr txBox="1"/>
          <p:nvPr/>
        </p:nvSpPr>
        <p:spPr>
          <a:xfrm>
            <a:off x="2065440" y="5446796"/>
            <a:ext cx="7082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Algorithmic Information Theory (AIT)</a:t>
            </a:r>
          </a:p>
        </p:txBody>
      </p:sp>
    </p:spTree>
    <p:extLst>
      <p:ext uri="{BB962C8B-B14F-4D97-AF65-F5344CB8AC3E}">
        <p14:creationId xmlns:p14="http://schemas.microsoft.com/office/powerpoint/2010/main" val="2902869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uring">
            <a:extLst>
              <a:ext uri="{FF2B5EF4-FFF2-40B4-BE49-F238E27FC236}">
                <a16:creationId xmlns:a16="http://schemas.microsoft.com/office/drawing/2014/main" id="{5DF4BC95-099A-4554-BAFE-9ADD7977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467" y="1143985"/>
            <a:ext cx="7287065" cy="366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5567C-95C4-4DFA-9598-CF842878087E}"/>
              </a:ext>
            </a:extLst>
          </p:cNvPr>
          <p:cNvSpPr txBox="1"/>
          <p:nvPr/>
        </p:nvSpPr>
        <p:spPr>
          <a:xfrm>
            <a:off x="998807" y="436099"/>
            <a:ext cx="4522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Turing Machine (TM)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728D41-32E7-48A2-A8F9-AFD138D4DD9E}"/>
              </a:ext>
            </a:extLst>
          </p:cNvPr>
          <p:cNvSpPr txBox="1"/>
          <p:nvPr/>
        </p:nvSpPr>
        <p:spPr>
          <a:xfrm>
            <a:off x="998807" y="4805735"/>
            <a:ext cx="689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Universal Turing Machine (UTM)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4065C-F06E-4072-BA45-E247D30CEF96}"/>
              </a:ext>
            </a:extLst>
          </p:cNvPr>
          <p:cNvSpPr txBox="1"/>
          <p:nvPr/>
        </p:nvSpPr>
        <p:spPr>
          <a:xfrm>
            <a:off x="998807" y="5513621"/>
            <a:ext cx="9698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Tape Includes Program For Emulating Any Turing Machine</a:t>
            </a:r>
          </a:p>
        </p:txBody>
      </p:sp>
    </p:spTree>
    <p:extLst>
      <p:ext uri="{BB962C8B-B14F-4D97-AF65-F5344CB8AC3E}">
        <p14:creationId xmlns:p14="http://schemas.microsoft.com/office/powerpoint/2010/main" val="202848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49AE3A-E747-456B-8F2A-B915FCF97E00}"/>
              </a:ext>
            </a:extLst>
          </p:cNvPr>
          <p:cNvSpPr txBox="1"/>
          <p:nvPr/>
        </p:nvSpPr>
        <p:spPr>
          <a:xfrm>
            <a:off x="844062" y="815926"/>
            <a:ext cx="10462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Probability </a:t>
            </a:r>
            <a:r>
              <a:rPr lang="en-US" sz="3600" i="1" dirty="0"/>
              <a:t>M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) of Binary String 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 is Probability That a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C7635F-B8B8-4DAE-A595-55CBF1352CB5}"/>
              </a:ext>
            </a:extLst>
          </p:cNvPr>
          <p:cNvSpPr txBox="1"/>
          <p:nvPr/>
        </p:nvSpPr>
        <p:spPr>
          <a:xfrm>
            <a:off x="1505243" y="1519611"/>
            <a:ext cx="8582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Randomly Chosen UTM Program Produces </a:t>
            </a:r>
            <a:r>
              <a:rPr lang="en-US" sz="3600" i="1" dirty="0"/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2705FA-C417-43C1-928E-E08577DE4EA9}"/>
              </a:ext>
            </a:extLst>
          </p:cNvPr>
          <p:cNvSpPr txBox="1"/>
          <p:nvPr/>
        </p:nvSpPr>
        <p:spPr>
          <a:xfrm>
            <a:off x="844062" y="2574388"/>
            <a:ext cx="803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Program With Length </a:t>
            </a:r>
            <a:r>
              <a:rPr lang="en-US" sz="3600" i="1" dirty="0"/>
              <a:t>n</a:t>
            </a:r>
            <a:r>
              <a:rPr lang="en-US" sz="3600" dirty="0"/>
              <a:t> Has Probability 2</a:t>
            </a:r>
            <a:r>
              <a:rPr lang="en-US" sz="3600" baseline="30000" dirty="0"/>
              <a:t>-</a:t>
            </a:r>
            <a:r>
              <a:rPr lang="en-US" sz="3600" i="1" baseline="30000" dirty="0"/>
              <a:t>n</a:t>
            </a:r>
            <a:endParaRPr lang="en-US" sz="36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96B12B-E59B-4E5A-BC8D-410E7F53C63C}"/>
              </a:ext>
            </a:extLst>
          </p:cNvPr>
          <p:cNvSpPr txBox="1"/>
          <p:nvPr/>
        </p:nvSpPr>
        <p:spPr>
          <a:xfrm>
            <a:off x="844062" y="3515958"/>
            <a:ext cx="99529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Programs Are Prefix-Free So Total Probability is </a:t>
            </a:r>
            <a:r>
              <a:rPr lang="en-US" sz="3600" dirty="0">
                <a:sym typeface="Symbol" panose="05050102010706020507" pitchFamily="18" charset="2"/>
              </a:rPr>
              <a:t></a:t>
            </a:r>
            <a:r>
              <a:rPr lang="en-US" sz="3600" dirty="0"/>
              <a:t> 1</a:t>
            </a:r>
            <a:r>
              <a:rPr lang="en-US" sz="4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1F2553-9B3A-4ED9-AA96-F797D1BC96B2}"/>
              </a:ext>
            </a:extLst>
          </p:cNvPr>
          <p:cNvSpPr txBox="1"/>
          <p:nvPr/>
        </p:nvSpPr>
        <p:spPr>
          <a:xfrm>
            <a:off x="844062" y="4479111"/>
            <a:ext cx="9804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Given Observed String </a:t>
            </a:r>
            <a:r>
              <a:rPr lang="en-US" sz="3600" i="1" dirty="0"/>
              <a:t>x</a:t>
            </a:r>
            <a:r>
              <a:rPr lang="en-US" sz="3600" dirty="0"/>
              <a:t>, Predict Next Bit By Larger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9FE5A7-602F-4211-8B4A-B04EB93C2C0B}"/>
              </a:ext>
            </a:extLst>
          </p:cNvPr>
          <p:cNvSpPr txBox="1"/>
          <p:nvPr/>
        </p:nvSpPr>
        <p:spPr>
          <a:xfrm>
            <a:off x="1505243" y="5219917"/>
            <a:ext cx="911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of </a:t>
            </a:r>
            <a:r>
              <a:rPr lang="en-US" sz="3600" i="1" dirty="0"/>
              <a:t>M</a:t>
            </a:r>
            <a:r>
              <a:rPr lang="en-US" sz="3600" dirty="0"/>
              <a:t>(0|</a:t>
            </a:r>
            <a:r>
              <a:rPr lang="en-US" sz="3600" i="1" dirty="0"/>
              <a:t>x</a:t>
            </a:r>
            <a:r>
              <a:rPr lang="en-US" sz="3600" dirty="0"/>
              <a:t>)=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0)/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and </a:t>
            </a:r>
            <a:r>
              <a:rPr lang="en-US" sz="3600" i="1" dirty="0"/>
              <a:t>M</a:t>
            </a:r>
            <a:r>
              <a:rPr lang="en-US" sz="3600" dirty="0"/>
              <a:t>(1|</a:t>
            </a:r>
            <a:r>
              <a:rPr lang="en-US" sz="3600" i="1" dirty="0"/>
              <a:t>x</a:t>
            </a:r>
            <a:r>
              <a:rPr lang="en-US" sz="3600" dirty="0"/>
              <a:t>)=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1)/</a:t>
            </a:r>
            <a:r>
              <a:rPr lang="en-US" sz="3600" i="1" dirty="0"/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</a:t>
            </a:r>
            <a:endParaRPr lang="en-US" sz="36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1172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F1597-98D2-485F-8282-A175199551DD}"/>
              </a:ext>
            </a:extLst>
          </p:cNvPr>
          <p:cNvSpPr txBox="1"/>
          <p:nvPr/>
        </p:nvSpPr>
        <p:spPr>
          <a:xfrm>
            <a:off x="1447740" y="1120676"/>
            <a:ext cx="994079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Given a computable probability distribution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on</a:t>
            </a:r>
          </a:p>
          <a:p>
            <a:r>
              <a:rPr lang="en-US" sz="3600" dirty="0"/>
              <a:t>strings </a:t>
            </a:r>
            <a:r>
              <a:rPr lang="en-US" sz="3600" i="1" dirty="0"/>
              <a:t>x</a:t>
            </a:r>
            <a:r>
              <a:rPr lang="en-US" sz="3600" dirty="0"/>
              <a:t>, define (here </a:t>
            </a:r>
            <a:r>
              <a:rPr lang="en-US" sz="3600" i="1" dirty="0"/>
              <a:t>l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 is the length of </a:t>
            </a:r>
            <a:r>
              <a:rPr lang="en-US" sz="3600" i="1" dirty="0"/>
              <a:t>x</a:t>
            </a:r>
            <a:r>
              <a:rPr lang="en-US" sz="3600" dirty="0"/>
              <a:t>):</a:t>
            </a:r>
          </a:p>
          <a:p>
            <a:endParaRPr lang="en-US" sz="3600" dirty="0"/>
          </a:p>
          <a:p>
            <a:r>
              <a:rPr lang="en-US" sz="3600" dirty="0"/>
              <a:t>	</a:t>
            </a:r>
            <a:r>
              <a:rPr lang="en-US" sz="3600" i="1" dirty="0" err="1"/>
              <a:t>E</a:t>
            </a:r>
            <a:r>
              <a:rPr lang="en-US" sz="3600" i="1" baseline="-25000" dirty="0" err="1"/>
              <a:t>n</a:t>
            </a:r>
            <a:r>
              <a:rPr lang="en-US" sz="3600" dirty="0"/>
              <a:t> = </a:t>
            </a:r>
            <a:r>
              <a:rPr lang="en-US" sz="3600" dirty="0" err="1">
                <a:latin typeface="Symbol" panose="05050102010706020507" pitchFamily="18" charset="2"/>
              </a:rPr>
              <a:t>S</a:t>
            </a:r>
            <a:r>
              <a:rPr lang="en-US" sz="3600" i="1" baseline="-25000" dirty="0" err="1"/>
              <a:t>l</a:t>
            </a:r>
            <a:r>
              <a:rPr lang="en-US" sz="3600" baseline="-25000" dirty="0"/>
              <a:t>(</a:t>
            </a:r>
            <a:r>
              <a:rPr lang="en-US" sz="3600" i="1" baseline="-25000" dirty="0"/>
              <a:t>x</a:t>
            </a:r>
            <a:r>
              <a:rPr lang="en-US" sz="3600" baseline="-25000" dirty="0"/>
              <a:t>)=</a:t>
            </a:r>
            <a:r>
              <a:rPr lang="en-US" sz="3600" i="1" baseline="-25000" dirty="0"/>
              <a:t>n</a:t>
            </a:r>
            <a:r>
              <a:rPr lang="en-US" sz="3600" baseline="-25000" dirty="0"/>
              <a:t>-1</a:t>
            </a:r>
            <a:r>
              <a:rPr lang="en-US" sz="3600" dirty="0"/>
              <a:t>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(</a:t>
            </a:r>
            <a:r>
              <a:rPr lang="en-US" sz="3600" i="1" dirty="0"/>
              <a:t>x</a:t>
            </a:r>
            <a:r>
              <a:rPr lang="en-US" sz="3600" dirty="0"/>
              <a:t>)(</a:t>
            </a:r>
            <a:r>
              <a:rPr lang="en-US" sz="3600" i="1" dirty="0"/>
              <a:t>M</a:t>
            </a:r>
            <a:r>
              <a:rPr lang="en-US" sz="3600" dirty="0"/>
              <a:t>(0|</a:t>
            </a:r>
            <a:r>
              <a:rPr lang="en-US" sz="3600" i="1" dirty="0"/>
              <a:t>x</a:t>
            </a:r>
            <a:r>
              <a:rPr lang="en-US" sz="3600" dirty="0"/>
              <a:t>)-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(0|</a:t>
            </a:r>
            <a:r>
              <a:rPr lang="en-US" sz="3600" i="1" dirty="0"/>
              <a:t>x</a:t>
            </a:r>
            <a:r>
              <a:rPr lang="en-US" sz="3600" dirty="0"/>
              <a:t>))</a:t>
            </a:r>
            <a:r>
              <a:rPr lang="en-US" sz="3600" baseline="30000" dirty="0"/>
              <a:t>2</a:t>
            </a:r>
            <a:r>
              <a:rPr lang="en-US" sz="36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7D273-BDA3-44EA-B565-073FEEEA3765}"/>
              </a:ext>
            </a:extLst>
          </p:cNvPr>
          <p:cNvSpPr txBox="1"/>
          <p:nvPr/>
        </p:nvSpPr>
        <p:spPr>
          <a:xfrm>
            <a:off x="1447740" y="4015409"/>
            <a:ext cx="94575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Solomonoff</a:t>
            </a:r>
            <a:r>
              <a:rPr lang="en-US" sz="3600" dirty="0"/>
              <a:t> showed that </a:t>
            </a:r>
            <a:r>
              <a:rPr lang="en-US" sz="3600" dirty="0">
                <a:latin typeface="Symbol" panose="05050102010706020507" pitchFamily="18" charset="2"/>
              </a:rPr>
              <a:t>S</a:t>
            </a:r>
            <a:r>
              <a:rPr lang="en-US" sz="3600" i="1" baseline="-25000" dirty="0"/>
              <a:t>n</a:t>
            </a:r>
            <a:r>
              <a:rPr lang="en-US" sz="3600" dirty="0"/>
              <a:t> </a:t>
            </a:r>
            <a:r>
              <a:rPr lang="en-US" sz="3600" i="1" dirty="0" err="1"/>
              <a:t>E</a:t>
            </a:r>
            <a:r>
              <a:rPr lang="en-US" sz="3600" i="1" baseline="-25000" dirty="0" err="1"/>
              <a:t>n</a:t>
            </a:r>
            <a:r>
              <a:rPr lang="en-US" sz="3600" dirty="0"/>
              <a:t> </a:t>
            </a:r>
            <a:r>
              <a:rPr lang="en-US" sz="3600" dirty="0">
                <a:sym typeface="Symbol" panose="05050102010706020507" pitchFamily="18" charset="2"/>
              </a:rPr>
              <a:t></a:t>
            </a:r>
            <a:r>
              <a:rPr lang="en-US" sz="3600" dirty="0"/>
              <a:t> </a:t>
            </a:r>
            <a:r>
              <a:rPr lang="en-US" sz="3600" i="1" dirty="0"/>
              <a:t>K</a:t>
            </a:r>
            <a:r>
              <a:rPr lang="en-US" sz="3600" dirty="0"/>
              <a:t>(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) ln2/2 where</a:t>
            </a:r>
          </a:p>
          <a:p>
            <a:r>
              <a:rPr lang="en-US" sz="3600" i="1" dirty="0"/>
              <a:t>K</a:t>
            </a:r>
            <a:r>
              <a:rPr lang="en-US" sz="3600" dirty="0"/>
              <a:t>(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) is the length of the shortest UTM program</a:t>
            </a:r>
          </a:p>
          <a:p>
            <a:r>
              <a:rPr lang="en-US" sz="3600" dirty="0"/>
              <a:t>computing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 (the Kolmogorov complexity of </a:t>
            </a:r>
            <a:r>
              <a:rPr lang="en-US" sz="3600" i="1" dirty="0">
                <a:latin typeface="Symbol" panose="05050102010706020507" pitchFamily="18" charset="2"/>
              </a:rPr>
              <a:t>m</a:t>
            </a:r>
            <a:r>
              <a:rPr lang="en-US" sz="3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42929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A83F9C-1123-4FDC-B425-B3DB1058D8B6}"/>
              </a:ext>
            </a:extLst>
          </p:cNvPr>
          <p:cNvSpPr txBox="1"/>
          <p:nvPr/>
        </p:nvSpPr>
        <p:spPr>
          <a:xfrm>
            <a:off x="861391" y="808383"/>
            <a:ext cx="9529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Solomonoff</a:t>
            </a:r>
            <a:r>
              <a:rPr lang="en-US" sz="3600" dirty="0"/>
              <a:t> Prediction is </a:t>
            </a:r>
            <a:r>
              <a:rPr lang="en-US" sz="3600" dirty="0" err="1"/>
              <a:t>Uncomputable</a:t>
            </a:r>
            <a:r>
              <a:rPr lang="en-US" sz="3600" dirty="0"/>
              <a:t> Because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5EA5D1-355D-482B-8C12-1372DD9A2F5F}"/>
              </a:ext>
            </a:extLst>
          </p:cNvPr>
          <p:cNvSpPr txBox="1"/>
          <p:nvPr/>
        </p:nvSpPr>
        <p:spPr>
          <a:xfrm>
            <a:off x="861391" y="2604990"/>
            <a:ext cx="8180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Levin Search: Replace Program Length </a:t>
            </a:r>
            <a:r>
              <a:rPr lang="en-US" sz="3600" i="1" dirty="0"/>
              <a:t>n</a:t>
            </a:r>
            <a:r>
              <a:rPr lang="en-US" sz="3600" dirty="0"/>
              <a:t> by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37BDF2-5183-4C2E-BEFD-7682DC6962DB}"/>
              </a:ext>
            </a:extLst>
          </p:cNvPr>
          <p:cNvSpPr txBox="1"/>
          <p:nvPr/>
        </p:nvSpPr>
        <p:spPr>
          <a:xfrm>
            <a:off x="1219201" y="3277825"/>
            <a:ext cx="673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</a:t>
            </a:r>
            <a:r>
              <a:rPr lang="en-US" sz="3600" dirty="0"/>
              <a:t> + log(</a:t>
            </a:r>
            <a:r>
              <a:rPr lang="en-US" sz="3600" i="1" dirty="0"/>
              <a:t>t</a:t>
            </a:r>
            <a:r>
              <a:rPr lang="en-US" sz="3600" dirty="0"/>
              <a:t>) Where </a:t>
            </a:r>
            <a:r>
              <a:rPr lang="en-US" sz="3600" i="1" dirty="0"/>
              <a:t>t</a:t>
            </a:r>
            <a:r>
              <a:rPr lang="en-US" sz="3600" dirty="0"/>
              <a:t> is Compute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44897-CE03-47B6-8CE7-0E82005D8C79}"/>
              </a:ext>
            </a:extLst>
          </p:cNvPr>
          <p:cNvSpPr txBox="1"/>
          <p:nvPr/>
        </p:nvSpPr>
        <p:spPr>
          <a:xfrm>
            <a:off x="861391" y="4178973"/>
            <a:ext cx="6468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Then Program Probability is 2</a:t>
            </a:r>
            <a:r>
              <a:rPr lang="en-US" sz="3600" baseline="30000" dirty="0"/>
              <a:t>-</a:t>
            </a:r>
            <a:r>
              <a:rPr lang="en-US" sz="3600" i="1" baseline="30000" dirty="0"/>
              <a:t>n</a:t>
            </a:r>
            <a:r>
              <a:rPr lang="en-US" sz="3600" dirty="0"/>
              <a:t> / </a:t>
            </a:r>
            <a:r>
              <a:rPr lang="en-US" sz="3600" i="1" dirty="0"/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264FF0-D788-415E-9B3B-48844D96E979}"/>
              </a:ext>
            </a:extLst>
          </p:cNvPr>
          <p:cNvSpPr txBox="1"/>
          <p:nvPr/>
        </p:nvSpPr>
        <p:spPr>
          <a:xfrm>
            <a:off x="1219201" y="1587235"/>
            <a:ext cx="4811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of Non-Halting Programs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EABDE7-7DC5-44E0-917F-88A23EDEB23C}"/>
              </a:ext>
            </a:extLst>
          </p:cNvPr>
          <p:cNvSpPr txBox="1"/>
          <p:nvPr/>
        </p:nvSpPr>
        <p:spPr>
          <a:xfrm>
            <a:off x="861391" y="5244472"/>
            <a:ext cx="97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So Non-Halting Programs Converge to Probability 0</a:t>
            </a:r>
          </a:p>
        </p:txBody>
      </p:sp>
    </p:spTree>
    <p:extLst>
      <p:ext uri="{BB962C8B-B14F-4D97-AF65-F5344CB8AC3E}">
        <p14:creationId xmlns:p14="http://schemas.microsoft.com/office/powerpoint/2010/main" val="484798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7A99B8-0DA7-405C-AC17-2BE8A4291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1" y="485494"/>
            <a:ext cx="3326472" cy="46687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16014-4C8C-4452-A37E-A3E83D7AC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50" y="485495"/>
            <a:ext cx="2178842" cy="59997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A79336-D13B-411C-BF89-1F5A36299D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35" y="485494"/>
            <a:ext cx="5070469" cy="46632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AEA73C-BA4E-446F-8442-A56CEEDE4FDA}"/>
              </a:ext>
            </a:extLst>
          </p:cNvPr>
          <p:cNvSpPr txBox="1"/>
          <p:nvPr/>
        </p:nvSpPr>
        <p:spPr>
          <a:xfrm>
            <a:off x="7032603" y="5148774"/>
            <a:ext cx="4131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Ray </a:t>
            </a:r>
            <a:r>
              <a:rPr lang="en-US" sz="4800" dirty="0" err="1"/>
              <a:t>Solomonoff</a:t>
            </a:r>
            <a:endParaRPr lang="en-US" sz="4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DAC9C4-173A-40F6-AA4F-A13F5CD7DD91}"/>
              </a:ext>
            </a:extLst>
          </p:cNvPr>
          <p:cNvSpPr txBox="1"/>
          <p:nvPr/>
        </p:nvSpPr>
        <p:spPr>
          <a:xfrm>
            <a:off x="7092074" y="5956307"/>
            <a:ext cx="1998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Allen Ginsberg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6D6DD-29ED-4A57-BEB0-C0FA5CC69053}"/>
              </a:ext>
            </a:extLst>
          </p:cNvPr>
          <p:cNvSpPr/>
          <p:nvPr/>
        </p:nvSpPr>
        <p:spPr>
          <a:xfrm>
            <a:off x="596171" y="528487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1-2-3-4 kick the lawsuits out the door</a:t>
            </a:r>
          </a:p>
          <a:p>
            <a:r>
              <a:rPr lang="en-US" dirty="0"/>
              <a:t>5-6-7-8 innovate, don't litigate</a:t>
            </a:r>
          </a:p>
          <a:p>
            <a:r>
              <a:rPr lang="en-US" dirty="0"/>
              <a:t>9-A-B-C interfaces should be free</a:t>
            </a:r>
          </a:p>
          <a:p>
            <a:r>
              <a:rPr lang="en-US" dirty="0"/>
              <a:t>D,E,F,0 look and feel has got to go!</a:t>
            </a:r>
          </a:p>
        </p:txBody>
      </p:sp>
    </p:spTree>
    <p:extLst>
      <p:ext uri="{BB962C8B-B14F-4D97-AF65-F5344CB8AC3E}">
        <p14:creationId xmlns:p14="http://schemas.microsoft.com/office/powerpoint/2010/main" val="22744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5255E-C023-4B8A-A9D3-0B733CBACC42}"/>
              </a:ext>
            </a:extLst>
          </p:cNvPr>
          <p:cNvSpPr txBox="1"/>
          <p:nvPr/>
        </p:nvSpPr>
        <p:spPr>
          <a:xfrm>
            <a:off x="848139" y="487305"/>
            <a:ext cx="10261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Extending AIT to Agents That Act On The Environment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7A22EA-5C3D-4FD2-9335-60EC8E0EC095}"/>
              </a:ext>
            </a:extLst>
          </p:cNvPr>
          <p:cNvSpPr txBox="1"/>
          <p:nvPr/>
        </p:nvSpPr>
        <p:spPr>
          <a:xfrm>
            <a:off x="848139" y="3955774"/>
            <a:ext cx="5631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Marcus </a:t>
            </a:r>
            <a:r>
              <a:rPr lang="en-US" sz="3600" dirty="0" err="1"/>
              <a:t>Hutter</a:t>
            </a:r>
            <a:r>
              <a:rPr lang="en-US" sz="3600" dirty="0"/>
              <a:t> (early 2000’s):</a:t>
            </a:r>
          </a:p>
        </p:txBody>
      </p:sp>
      <p:pic>
        <p:nvPicPr>
          <p:cNvPr id="4" name="Picture 4" descr="agent_environment_diagram">
            <a:extLst>
              <a:ext uri="{FF2B5EF4-FFF2-40B4-BE49-F238E27FC236}">
                <a16:creationId xmlns:a16="http://schemas.microsoft.com/office/drawing/2014/main" id="{2C7CF47B-90B3-4041-A871-7020C6074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9" y="1133636"/>
            <a:ext cx="8728499" cy="29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424370-C4CC-40E1-ADC8-B9A8E04F1148}"/>
              </a:ext>
            </a:extLst>
          </p:cNvPr>
          <p:cNvSpPr txBox="1"/>
          <p:nvPr/>
        </p:nvSpPr>
        <p:spPr>
          <a:xfrm>
            <a:off x="3547817" y="1325433"/>
            <a:ext cx="243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REWARDS &amp;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09DD1-76D8-4F64-A371-CA1A2DB1A4AA}"/>
              </a:ext>
            </a:extLst>
          </p:cNvPr>
          <p:cNvSpPr txBox="1"/>
          <p:nvPr/>
        </p:nvSpPr>
        <p:spPr>
          <a:xfrm>
            <a:off x="848139" y="4886236"/>
            <a:ext cx="631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AIT + Sequential Decision Theory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4FCB29-5FE5-4F0E-A40D-E43A029CAB29}"/>
              </a:ext>
            </a:extLst>
          </p:cNvPr>
          <p:cNvCxnSpPr/>
          <p:nvPr/>
        </p:nvCxnSpPr>
        <p:spPr>
          <a:xfrm>
            <a:off x="7474226" y="5249157"/>
            <a:ext cx="7023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1BA2C4-A925-45FA-9F86-8CFC37A15E69}"/>
              </a:ext>
            </a:extLst>
          </p:cNvPr>
          <p:cNvCxnSpPr>
            <a:cxnSpLocks/>
          </p:cNvCxnSpPr>
          <p:nvPr/>
        </p:nvCxnSpPr>
        <p:spPr>
          <a:xfrm flipH="1" flipV="1">
            <a:off x="7898294" y="5022572"/>
            <a:ext cx="278297" cy="2265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5BF6A9-71C9-4FD4-BEA5-63556D77DB42}"/>
              </a:ext>
            </a:extLst>
          </p:cNvPr>
          <p:cNvCxnSpPr>
            <a:cxnSpLocks/>
          </p:cNvCxnSpPr>
          <p:nvPr/>
        </p:nvCxnSpPr>
        <p:spPr>
          <a:xfrm flipH="1">
            <a:off x="7898294" y="5249157"/>
            <a:ext cx="278298" cy="22658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11E262-BF01-4A7D-8F3C-472BBB099D08}"/>
              </a:ext>
            </a:extLst>
          </p:cNvPr>
          <p:cNvSpPr txBox="1"/>
          <p:nvPr/>
        </p:nvSpPr>
        <p:spPr>
          <a:xfrm>
            <a:off x="848139" y="5724364"/>
            <a:ext cx="6908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Universal Artificial Intelligence (UAI)</a:t>
            </a:r>
          </a:p>
        </p:txBody>
      </p:sp>
    </p:spTree>
    <p:extLst>
      <p:ext uri="{BB962C8B-B14F-4D97-AF65-F5344CB8AC3E}">
        <p14:creationId xmlns:p14="http://schemas.microsoft.com/office/powerpoint/2010/main" val="1690005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86A7A7-CC45-4B4E-B7E8-71410FF7539C}"/>
              </a:ext>
            </a:extLst>
          </p:cNvPr>
          <p:cNvSpPr txBox="1"/>
          <p:nvPr/>
        </p:nvSpPr>
        <p:spPr>
          <a:xfrm>
            <a:off x="604911" y="562707"/>
            <a:ext cx="9523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Finite Sets of Observations, Rewards and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8A593F-48E7-432F-B63D-3BB25FE471D4}"/>
              </a:ext>
            </a:extLst>
          </p:cNvPr>
          <p:cNvSpPr txBox="1"/>
          <p:nvPr/>
        </p:nvSpPr>
        <p:spPr>
          <a:xfrm>
            <a:off x="604911" y="1631460"/>
            <a:ext cx="11083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Define </a:t>
            </a:r>
            <a:r>
              <a:rPr lang="en-US" sz="3600" dirty="0" err="1"/>
              <a:t>Solomonoff’s</a:t>
            </a:r>
            <a:r>
              <a:rPr lang="en-US" sz="3600" dirty="0"/>
              <a:t> </a:t>
            </a:r>
            <a:r>
              <a:rPr lang="en-US" sz="3600" i="1" dirty="0"/>
              <a:t>M</a:t>
            </a:r>
            <a:r>
              <a:rPr lang="en-US" sz="3600" dirty="0">
                <a:latin typeface="Calibri" panose="020F0502020204030204" pitchFamily="34" charset="0"/>
              </a:rPr>
              <a:t>(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) On Strings </a:t>
            </a:r>
            <a:r>
              <a:rPr lang="en-US" sz="3600" i="1" dirty="0">
                <a:latin typeface="Calibri" panose="020F0502020204030204" pitchFamily="34" charset="0"/>
              </a:rPr>
              <a:t>x</a:t>
            </a:r>
            <a:r>
              <a:rPr lang="en-US" sz="3600" dirty="0">
                <a:latin typeface="Calibri" panose="020F0502020204030204" pitchFamily="34" charset="0"/>
              </a:rPr>
              <a:t> Of Observations,</a:t>
            </a:r>
            <a:r>
              <a:rPr lang="en-US" sz="3600" dirty="0"/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14524F-14F1-4DBC-8C1B-5246DA9657C4}"/>
              </a:ext>
            </a:extLst>
          </p:cNvPr>
          <p:cNvSpPr txBox="1"/>
          <p:nvPr/>
        </p:nvSpPr>
        <p:spPr>
          <a:xfrm>
            <a:off x="1124478" y="2377047"/>
            <a:ext cx="9943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Rewards and Actions To Predict Future Observations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04CAE-34C4-47B9-8E47-92962E0FA727}"/>
              </a:ext>
            </a:extLst>
          </p:cNvPr>
          <p:cNvSpPr txBox="1"/>
          <p:nvPr/>
        </p:nvSpPr>
        <p:spPr>
          <a:xfrm>
            <a:off x="1124478" y="3023378"/>
            <a:ext cx="2633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And Rewards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F9491-BE4D-405A-8363-0D396EC7B07E}"/>
              </a:ext>
            </a:extLst>
          </p:cNvPr>
          <p:cNvSpPr txBox="1"/>
          <p:nvPr/>
        </p:nvSpPr>
        <p:spPr>
          <a:xfrm>
            <a:off x="604911" y="4067127"/>
            <a:ext cx="10588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Agent Chooses Action That Maximizes Sum Of Expected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94B7D-2CDD-4770-B506-745CD3929B70}"/>
              </a:ext>
            </a:extLst>
          </p:cNvPr>
          <p:cNvSpPr txBox="1"/>
          <p:nvPr/>
        </p:nvSpPr>
        <p:spPr>
          <a:xfrm>
            <a:off x="1095238" y="4787710"/>
            <a:ext cx="5324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Future Discounted Rewards</a:t>
            </a:r>
          </a:p>
        </p:txBody>
      </p:sp>
    </p:spTree>
    <p:extLst>
      <p:ext uri="{BB962C8B-B14F-4D97-AF65-F5344CB8AC3E}">
        <p14:creationId xmlns:p14="http://schemas.microsoft.com/office/powerpoint/2010/main" val="15141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3385</TotalTime>
  <Words>609</Words>
  <Application>Microsoft Office PowerPoint</Application>
  <PresentationFormat>Widescreen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General Intelligence</dc:title>
  <dc:creator>billh</dc:creator>
  <cp:lastModifiedBy>billh</cp:lastModifiedBy>
  <cp:revision>54</cp:revision>
  <dcterms:created xsi:type="dcterms:W3CDTF">2018-08-21T18:03:17Z</dcterms:created>
  <dcterms:modified xsi:type="dcterms:W3CDTF">2018-11-07T14:48:21Z</dcterms:modified>
</cp:coreProperties>
</file>